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58" r:id="rId2"/>
    <p:sldId id="261" r:id="rId3"/>
    <p:sldId id="293" r:id="rId4"/>
    <p:sldId id="296" r:id="rId5"/>
    <p:sldId id="297" r:id="rId6"/>
    <p:sldId id="298" r:id="rId7"/>
    <p:sldId id="299" r:id="rId8"/>
    <p:sldId id="300" r:id="rId9"/>
    <p:sldId id="301" r:id="rId10"/>
    <p:sldId id="285" r:id="rId11"/>
  </p:sldIdLst>
  <p:sldSz cx="9144000" cy="5143500" type="screen16x9"/>
  <p:notesSz cx="9906000" cy="6883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5" autoAdjust="0"/>
    <p:restoredTop sz="97834" autoAdjust="0"/>
  </p:normalViewPr>
  <p:slideViewPr>
    <p:cSldViewPr>
      <p:cViewPr varScale="1">
        <p:scale>
          <a:sx n="111" d="100"/>
          <a:sy n="111" d="100"/>
        </p:scale>
        <p:origin x="-77" y="-15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1680" y="-78"/>
      </p:cViewPr>
      <p:guideLst>
        <p:guide orient="horz" pos="2168"/>
        <p:guide pos="312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92600" cy="344170"/>
          </a:xfrm>
          <a:prstGeom prst="rect">
            <a:avLst/>
          </a:prstGeom>
        </p:spPr>
        <p:txBody>
          <a:bodyPr vert="horz" lIns="95939" tIns="47969" rIns="95939" bIns="47969" rtlCol="0"/>
          <a:lstStyle>
            <a:lvl1pPr algn="l">
              <a:defRPr sz="1300"/>
            </a:lvl1pPr>
          </a:lstStyle>
          <a:p>
            <a:endParaRPr lang="en-AU"/>
          </a:p>
        </p:txBody>
      </p:sp>
      <p:sp>
        <p:nvSpPr>
          <p:cNvPr id="3" name="Date Placeholder 2"/>
          <p:cNvSpPr>
            <a:spLocks noGrp="1"/>
          </p:cNvSpPr>
          <p:nvPr>
            <p:ph type="dt" sz="quarter" idx="1"/>
          </p:nvPr>
        </p:nvSpPr>
        <p:spPr>
          <a:xfrm>
            <a:off x="5611108" y="0"/>
            <a:ext cx="4292600" cy="344170"/>
          </a:xfrm>
          <a:prstGeom prst="rect">
            <a:avLst/>
          </a:prstGeom>
        </p:spPr>
        <p:txBody>
          <a:bodyPr vert="horz" lIns="95939" tIns="47969" rIns="95939" bIns="47969" rtlCol="0"/>
          <a:lstStyle>
            <a:lvl1pPr algn="r">
              <a:defRPr sz="1300"/>
            </a:lvl1pPr>
          </a:lstStyle>
          <a:p>
            <a:fld id="{B50480A3-62A6-4871-9C3C-41D86DB9F456}" type="datetimeFigureOut">
              <a:rPr lang="en-AU" smtClean="0"/>
              <a:t>25/10/2015</a:t>
            </a:fld>
            <a:endParaRPr lang="en-AU"/>
          </a:p>
        </p:txBody>
      </p:sp>
      <p:sp>
        <p:nvSpPr>
          <p:cNvPr id="4" name="Footer Placeholder 3"/>
          <p:cNvSpPr>
            <a:spLocks noGrp="1"/>
          </p:cNvSpPr>
          <p:nvPr>
            <p:ph type="ftr" sz="quarter" idx="2"/>
          </p:nvPr>
        </p:nvSpPr>
        <p:spPr>
          <a:xfrm>
            <a:off x="1" y="6538036"/>
            <a:ext cx="4292600" cy="344170"/>
          </a:xfrm>
          <a:prstGeom prst="rect">
            <a:avLst/>
          </a:prstGeom>
        </p:spPr>
        <p:txBody>
          <a:bodyPr vert="horz" lIns="95939" tIns="47969" rIns="95939" bIns="47969" rtlCol="0" anchor="b"/>
          <a:lstStyle>
            <a:lvl1pPr algn="l">
              <a:defRPr sz="1300"/>
            </a:lvl1pPr>
          </a:lstStyle>
          <a:p>
            <a:endParaRPr lang="en-AU"/>
          </a:p>
        </p:txBody>
      </p:sp>
      <p:sp>
        <p:nvSpPr>
          <p:cNvPr id="5" name="Slide Number Placeholder 4"/>
          <p:cNvSpPr>
            <a:spLocks noGrp="1"/>
          </p:cNvSpPr>
          <p:nvPr>
            <p:ph type="sldNum" sz="quarter" idx="3"/>
          </p:nvPr>
        </p:nvSpPr>
        <p:spPr>
          <a:xfrm>
            <a:off x="5611108" y="6538036"/>
            <a:ext cx="4292600" cy="344170"/>
          </a:xfrm>
          <a:prstGeom prst="rect">
            <a:avLst/>
          </a:prstGeom>
        </p:spPr>
        <p:txBody>
          <a:bodyPr vert="horz" lIns="95939" tIns="47969" rIns="95939" bIns="47969" rtlCol="0" anchor="b"/>
          <a:lstStyle>
            <a:lvl1pPr algn="r">
              <a:defRPr sz="1300"/>
            </a:lvl1pPr>
          </a:lstStyle>
          <a:p>
            <a:fld id="{F282892D-54B7-4E75-9CB7-1C34FB25E34C}" type="slidenum">
              <a:rPr lang="en-AU" smtClean="0"/>
              <a:t>‹#›</a:t>
            </a:fld>
            <a:endParaRPr lang="en-AU"/>
          </a:p>
        </p:txBody>
      </p:sp>
    </p:spTree>
    <p:extLst>
      <p:ext uri="{BB962C8B-B14F-4D97-AF65-F5344CB8AC3E}">
        <p14:creationId xmlns:p14="http://schemas.microsoft.com/office/powerpoint/2010/main" val="16051054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92600" cy="344170"/>
          </a:xfrm>
          <a:prstGeom prst="rect">
            <a:avLst/>
          </a:prstGeom>
        </p:spPr>
        <p:txBody>
          <a:bodyPr vert="horz" lIns="95939" tIns="47969" rIns="95939" bIns="47969" rtlCol="0"/>
          <a:lstStyle>
            <a:lvl1pPr algn="l" fontAlgn="auto">
              <a:spcBef>
                <a:spcPts val="0"/>
              </a:spcBef>
              <a:spcAft>
                <a:spcPts val="0"/>
              </a:spcAft>
              <a:defRPr sz="1300">
                <a:latin typeface="+mn-lt"/>
              </a:defRPr>
            </a:lvl1pPr>
          </a:lstStyle>
          <a:p>
            <a:pPr>
              <a:defRPr/>
            </a:pPr>
            <a:endParaRPr lang="en-US"/>
          </a:p>
        </p:txBody>
      </p:sp>
      <p:sp>
        <p:nvSpPr>
          <p:cNvPr id="3" name="Date Placeholder 2"/>
          <p:cNvSpPr>
            <a:spLocks noGrp="1"/>
          </p:cNvSpPr>
          <p:nvPr>
            <p:ph type="dt" idx="1"/>
          </p:nvPr>
        </p:nvSpPr>
        <p:spPr>
          <a:xfrm>
            <a:off x="5611108" y="0"/>
            <a:ext cx="4292600" cy="344170"/>
          </a:xfrm>
          <a:prstGeom prst="rect">
            <a:avLst/>
          </a:prstGeom>
        </p:spPr>
        <p:txBody>
          <a:bodyPr vert="horz" lIns="95939" tIns="47969" rIns="95939" bIns="47969" rtlCol="0"/>
          <a:lstStyle>
            <a:lvl1pPr algn="r" fontAlgn="auto">
              <a:spcBef>
                <a:spcPts val="0"/>
              </a:spcBef>
              <a:spcAft>
                <a:spcPts val="0"/>
              </a:spcAft>
              <a:defRPr sz="1300">
                <a:latin typeface="+mn-lt"/>
              </a:defRPr>
            </a:lvl1pPr>
          </a:lstStyle>
          <a:p>
            <a:pPr>
              <a:defRPr/>
            </a:pPr>
            <a:fld id="{FE52EB6A-B230-4F73-A36A-9DF7ECA7189E}" type="datetimeFigureOut">
              <a:rPr lang="en-US"/>
              <a:pPr>
                <a:defRPr/>
              </a:pPr>
              <a:t>10/25/2015</a:t>
            </a:fld>
            <a:endParaRPr lang="en-US"/>
          </a:p>
        </p:txBody>
      </p:sp>
      <p:sp>
        <p:nvSpPr>
          <p:cNvPr id="4" name="Slide Image Placeholder 3"/>
          <p:cNvSpPr>
            <a:spLocks noGrp="1" noRot="1" noChangeAspect="1"/>
          </p:cNvSpPr>
          <p:nvPr>
            <p:ph type="sldImg" idx="2"/>
          </p:nvPr>
        </p:nvSpPr>
        <p:spPr>
          <a:xfrm>
            <a:off x="2659063" y="515938"/>
            <a:ext cx="4587875" cy="2581275"/>
          </a:xfrm>
          <a:prstGeom prst="rect">
            <a:avLst/>
          </a:prstGeom>
          <a:noFill/>
          <a:ln w="12700">
            <a:solidFill>
              <a:prstClr val="black"/>
            </a:solidFill>
          </a:ln>
        </p:spPr>
        <p:txBody>
          <a:bodyPr vert="horz" lIns="95939" tIns="47969" rIns="95939" bIns="47969" rtlCol="0" anchor="ctr"/>
          <a:lstStyle/>
          <a:p>
            <a:pPr lvl="0"/>
            <a:endParaRPr lang="en-US" noProof="0"/>
          </a:p>
        </p:txBody>
      </p:sp>
      <p:sp>
        <p:nvSpPr>
          <p:cNvPr id="5" name="Notes Placeholder 4"/>
          <p:cNvSpPr>
            <a:spLocks noGrp="1"/>
          </p:cNvSpPr>
          <p:nvPr>
            <p:ph type="body" sz="quarter" idx="3"/>
          </p:nvPr>
        </p:nvSpPr>
        <p:spPr>
          <a:xfrm>
            <a:off x="990600" y="3269615"/>
            <a:ext cx="7924800" cy="3097530"/>
          </a:xfrm>
          <a:prstGeom prst="rect">
            <a:avLst/>
          </a:prstGeom>
        </p:spPr>
        <p:txBody>
          <a:bodyPr vert="horz" lIns="95939" tIns="47969" rIns="95939" bIns="4796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1" y="6538036"/>
            <a:ext cx="4292600" cy="344170"/>
          </a:xfrm>
          <a:prstGeom prst="rect">
            <a:avLst/>
          </a:prstGeom>
        </p:spPr>
        <p:txBody>
          <a:bodyPr vert="horz" lIns="95939" tIns="47969" rIns="95939" bIns="47969" rtlCol="0" anchor="b"/>
          <a:lstStyle>
            <a:lvl1pPr algn="l" fontAlgn="auto">
              <a:spcBef>
                <a:spcPts val="0"/>
              </a:spcBef>
              <a:spcAft>
                <a:spcPts val="0"/>
              </a:spcAft>
              <a:defRPr sz="1300">
                <a:latin typeface="+mn-lt"/>
              </a:defRPr>
            </a:lvl1pPr>
          </a:lstStyle>
          <a:p>
            <a:pPr>
              <a:defRPr/>
            </a:pPr>
            <a:endParaRPr lang="en-US"/>
          </a:p>
        </p:txBody>
      </p:sp>
      <p:sp>
        <p:nvSpPr>
          <p:cNvPr id="7" name="Slide Number Placeholder 6"/>
          <p:cNvSpPr>
            <a:spLocks noGrp="1"/>
          </p:cNvSpPr>
          <p:nvPr>
            <p:ph type="sldNum" sz="quarter" idx="5"/>
          </p:nvPr>
        </p:nvSpPr>
        <p:spPr>
          <a:xfrm>
            <a:off x="5611108" y="6538036"/>
            <a:ext cx="4292600" cy="344170"/>
          </a:xfrm>
          <a:prstGeom prst="rect">
            <a:avLst/>
          </a:prstGeom>
        </p:spPr>
        <p:txBody>
          <a:bodyPr vert="horz" lIns="95939" tIns="47969" rIns="95939" bIns="47969" rtlCol="0" anchor="b"/>
          <a:lstStyle>
            <a:lvl1pPr algn="r" fontAlgn="auto">
              <a:spcBef>
                <a:spcPts val="0"/>
              </a:spcBef>
              <a:spcAft>
                <a:spcPts val="0"/>
              </a:spcAft>
              <a:defRPr sz="1300">
                <a:latin typeface="+mn-lt"/>
              </a:defRPr>
            </a:lvl1pPr>
          </a:lstStyle>
          <a:p>
            <a:pPr>
              <a:defRPr/>
            </a:pPr>
            <a:fld id="{EC0DCE16-C0F7-4E57-BFD3-66B77E3F25CC}" type="slidenum">
              <a:rPr lang="en-US"/>
              <a:pPr>
                <a:defRPr/>
              </a:pPr>
              <a:t>‹#›</a:t>
            </a:fld>
            <a:endParaRPr lang="en-US"/>
          </a:p>
        </p:txBody>
      </p:sp>
    </p:spTree>
    <p:extLst>
      <p:ext uri="{BB962C8B-B14F-4D97-AF65-F5344CB8AC3E}">
        <p14:creationId xmlns:p14="http://schemas.microsoft.com/office/powerpoint/2010/main" val="349533683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9885" marR="0" indent="-179885" algn="l" defTabSz="959388" rtl="0" eaLnBrk="0" fontAlgn="base" latinLnBrk="0" hangingPunct="0">
              <a:lnSpc>
                <a:spcPct val="100000"/>
              </a:lnSpc>
              <a:spcBef>
                <a:spcPct val="30000"/>
              </a:spcBef>
              <a:spcAft>
                <a:spcPct val="0"/>
              </a:spcAft>
              <a:buClrTx/>
              <a:buSzTx/>
              <a:buFont typeface="Arial" pitchFamily="34" charset="0"/>
              <a:buChar char="•"/>
              <a:tabLst/>
              <a:defRPr/>
            </a:pPr>
            <a:r>
              <a:rPr lang="en-AU" sz="1300" dirty="0" smtClean="0"/>
              <a:t>I would like to welcome you all to </a:t>
            </a:r>
            <a:r>
              <a:rPr lang="en-AU" sz="1300" dirty="0"/>
              <a:t>this </a:t>
            </a:r>
            <a:r>
              <a:rPr lang="en-AU" sz="1300" dirty="0" smtClean="0"/>
              <a:t>morning session on ‘</a:t>
            </a:r>
            <a:r>
              <a:rPr lang="en-AU" sz="1200" b="0" i="0" u="none" strike="noStrike" kern="1200" baseline="0" dirty="0" smtClean="0">
                <a:solidFill>
                  <a:schemeClr val="tx1"/>
                </a:solidFill>
                <a:latin typeface="+mn-lt"/>
                <a:ea typeface="+mn-ea"/>
                <a:cs typeface="+mn-cs"/>
              </a:rPr>
              <a:t>Caves’ focusing mainly on the issues related to Groundwater Recharge and Climate.</a:t>
            </a:r>
            <a:endParaRPr lang="en-AU" sz="1300" b="0" dirty="0"/>
          </a:p>
          <a:p>
            <a:pPr marL="179885" marR="0" indent="-179885" algn="l" defTabSz="959388" rtl="0" eaLnBrk="0" fontAlgn="base" latinLnBrk="0" hangingPunct="0">
              <a:lnSpc>
                <a:spcPct val="100000"/>
              </a:lnSpc>
              <a:spcBef>
                <a:spcPct val="30000"/>
              </a:spcBef>
              <a:spcAft>
                <a:spcPct val="0"/>
              </a:spcAft>
              <a:buClrTx/>
              <a:buSzTx/>
              <a:buFont typeface="Arial" pitchFamily="34" charset="0"/>
              <a:buChar char="•"/>
              <a:tabLst/>
              <a:defRPr/>
            </a:pPr>
            <a:r>
              <a:rPr lang="en-AU" sz="1300" dirty="0"/>
              <a:t>I would like to introduce the </a:t>
            </a:r>
            <a:r>
              <a:rPr lang="en-AU" sz="1300" dirty="0" smtClean="0"/>
              <a:t>first topic “</a:t>
            </a:r>
            <a:r>
              <a:rPr lang="en-AU" sz="1200" b="1" dirty="0" smtClean="0"/>
              <a:t>Characterising Groundwater Recharge from Cave Terrestrial Lidar and Drip Water Analysis</a:t>
            </a:r>
            <a:r>
              <a:rPr lang="en-AU" sz="1300" dirty="0" smtClean="0"/>
              <a:t>”.</a:t>
            </a:r>
          </a:p>
          <a:p>
            <a:pPr marL="179885" marR="0" indent="-179885" algn="l" defTabSz="959388" rtl="0" eaLnBrk="0" fontAlgn="base" latinLnBrk="0" hangingPunct="0">
              <a:lnSpc>
                <a:spcPct val="100000"/>
              </a:lnSpc>
              <a:spcBef>
                <a:spcPct val="30000"/>
              </a:spcBef>
              <a:spcAft>
                <a:spcPct val="0"/>
              </a:spcAft>
              <a:buClrTx/>
              <a:buSzTx/>
              <a:buFont typeface="Arial" pitchFamily="34" charset="0"/>
              <a:buChar char="•"/>
              <a:tabLst/>
              <a:defRPr/>
            </a:pPr>
            <a:r>
              <a:rPr lang="en-AU" sz="1300" dirty="0" smtClean="0"/>
              <a:t>From the</a:t>
            </a:r>
            <a:r>
              <a:rPr lang="en-AU" sz="1300" baseline="0" dirty="0" smtClean="0"/>
              <a:t> title it is clearly evident that we have used two emerging techniques of remote sensing and drip rate count in a cave site to estimate the deep infiltration in unsaturated limestone formation.</a:t>
            </a:r>
            <a:endParaRPr lang="en-AU" sz="1300" dirty="0"/>
          </a:p>
          <a:p>
            <a:pPr marL="179885" indent="-179885" defTabSz="959388">
              <a:buFont typeface="Arial" pitchFamily="34" charset="0"/>
              <a:buChar char="•"/>
              <a:defRPr/>
            </a:pPr>
            <a:r>
              <a:rPr lang="en-AU" sz="1300" dirty="0" smtClean="0"/>
              <a:t>Myself </a:t>
            </a:r>
            <a:r>
              <a:rPr lang="en-AU" sz="1300" dirty="0" err="1" smtClean="0"/>
              <a:t>Kashif</a:t>
            </a:r>
            <a:r>
              <a:rPr lang="en-AU" sz="1300" dirty="0" smtClean="0"/>
              <a:t>, recently submitted my </a:t>
            </a:r>
            <a:r>
              <a:rPr lang="en-AU" sz="1300" baseline="0" dirty="0" smtClean="0"/>
              <a:t>PhD in school of civil and environmental engineering and also affiliated with the CWI research centre at UNSW Australia.</a:t>
            </a:r>
          </a:p>
        </p:txBody>
      </p:sp>
      <p:sp>
        <p:nvSpPr>
          <p:cNvPr id="4" name="Slide Number Placeholder 3"/>
          <p:cNvSpPr>
            <a:spLocks noGrp="1"/>
          </p:cNvSpPr>
          <p:nvPr>
            <p:ph type="sldNum" sz="quarter" idx="10"/>
          </p:nvPr>
        </p:nvSpPr>
        <p:spPr/>
        <p:txBody>
          <a:bodyPr/>
          <a:lstStyle/>
          <a:p>
            <a:pPr>
              <a:defRPr/>
            </a:pPr>
            <a:fld id="{EC0DCE16-C0F7-4E57-BFD3-66B77E3F25CC}" type="slidenum">
              <a:rPr lang="en-US" smtClean="0"/>
              <a:pPr>
                <a:defRPr/>
              </a:pPr>
              <a:t>1</a:t>
            </a:fld>
            <a:endParaRPr lang="en-US"/>
          </a:p>
        </p:txBody>
      </p:sp>
    </p:spTree>
    <p:extLst>
      <p:ext uri="{BB962C8B-B14F-4D97-AF65-F5344CB8AC3E}">
        <p14:creationId xmlns:p14="http://schemas.microsoft.com/office/powerpoint/2010/main" val="4194716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59063" y="515938"/>
            <a:ext cx="4587875" cy="2581275"/>
          </a:xfrm>
        </p:spPr>
      </p:sp>
      <p:sp>
        <p:nvSpPr>
          <p:cNvPr id="3" name="Notes Placeholder 2"/>
          <p:cNvSpPr>
            <a:spLocks noGrp="1"/>
          </p:cNvSpPr>
          <p:nvPr>
            <p:ph type="body" idx="1"/>
          </p:nvPr>
        </p:nvSpPr>
        <p:spPr/>
        <p:txBody>
          <a:bodyPr>
            <a:normAutofit/>
          </a:bodyPr>
          <a:lstStyle/>
          <a:p>
            <a:pPr marL="179878" indent="-179878">
              <a:buFont typeface="Arial" pitchFamily="34" charset="0"/>
              <a:buChar char="•"/>
            </a:pPr>
            <a:endParaRPr lang="en-AU" dirty="0"/>
          </a:p>
        </p:txBody>
      </p:sp>
      <p:sp>
        <p:nvSpPr>
          <p:cNvPr id="4" name="Slide Number Placeholder 3"/>
          <p:cNvSpPr>
            <a:spLocks noGrp="1"/>
          </p:cNvSpPr>
          <p:nvPr>
            <p:ph type="sldNum" sz="quarter" idx="10"/>
          </p:nvPr>
        </p:nvSpPr>
        <p:spPr/>
        <p:txBody>
          <a:bodyPr/>
          <a:lstStyle/>
          <a:p>
            <a:pPr>
              <a:defRPr/>
            </a:pPr>
            <a:fld id="{CED23D58-D6CF-40C5-BCED-EBCD1C9F0AD0}" type="slidenum">
              <a:rPr lang="en-US" smtClean="0"/>
              <a:pPr>
                <a:defRPr/>
              </a:pPr>
              <a:t>10</a:t>
            </a:fld>
            <a:endParaRPr lang="en-US"/>
          </a:p>
        </p:txBody>
      </p:sp>
    </p:spTree>
    <p:extLst>
      <p:ext uri="{BB962C8B-B14F-4D97-AF65-F5344CB8AC3E}">
        <p14:creationId xmlns:p14="http://schemas.microsoft.com/office/powerpoint/2010/main" val="1274242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59063" y="515938"/>
            <a:ext cx="4587875" cy="2581275"/>
          </a:xfrm>
        </p:spPr>
      </p:sp>
      <p:sp>
        <p:nvSpPr>
          <p:cNvPr id="3" name="Notes Placeholder 2"/>
          <p:cNvSpPr>
            <a:spLocks noGrp="1"/>
          </p:cNvSpPr>
          <p:nvPr>
            <p:ph type="body" idx="1"/>
          </p:nvPr>
        </p:nvSpPr>
        <p:spPr/>
        <p:txBody>
          <a:bodyPr/>
          <a:lstStyle/>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AU" dirty="0" smtClean="0"/>
              <a:t>The first slide</a:t>
            </a:r>
            <a:r>
              <a:rPr lang="en-AU" baseline="0" dirty="0" smtClean="0"/>
              <a:t> provides </a:t>
            </a:r>
            <a:r>
              <a:rPr lang="en-AU" dirty="0" smtClean="0"/>
              <a:t>a brief introduction of the Cave site </a:t>
            </a:r>
            <a:r>
              <a:rPr lang="en-AU" baseline="0" dirty="0" smtClean="0"/>
              <a:t>with LiDAR data acquisition</a:t>
            </a:r>
            <a:endParaRPr lang="en-AU" dirty="0" smtClean="0"/>
          </a:p>
          <a:p>
            <a:pPr marL="166031" indent="-166031">
              <a:buFont typeface="Arial" pitchFamily="34" charset="0"/>
              <a:buChar char="•"/>
            </a:pPr>
            <a:r>
              <a:rPr lang="en-AU" sz="1200" kern="1200" dirty="0" smtClean="0">
                <a:solidFill>
                  <a:schemeClr val="tx1"/>
                </a:solidFill>
                <a:effectLst/>
                <a:latin typeface="+mn-lt"/>
                <a:ea typeface="+mn-ea"/>
                <a:cs typeface="+mn-cs"/>
              </a:rPr>
              <a:t>The left Fig</a:t>
            </a:r>
            <a:r>
              <a:rPr lang="en-GB" sz="1200" kern="1200" dirty="0" smtClean="0">
                <a:solidFill>
                  <a:schemeClr val="tx1"/>
                </a:solidFill>
                <a:effectLst/>
                <a:latin typeface="+mn-lt"/>
                <a:ea typeface="+mn-ea"/>
                <a:cs typeface="+mn-cs"/>
              </a:rPr>
              <a:t> displays the SWWA map along with the coastal belt of dune </a:t>
            </a:r>
            <a:r>
              <a:rPr lang="en-GB" sz="1200" kern="1200" dirty="0" err="1" smtClean="0">
                <a:solidFill>
                  <a:schemeClr val="tx1"/>
                </a:solidFill>
                <a:effectLst/>
                <a:latin typeface="+mn-lt"/>
                <a:ea typeface="+mn-ea"/>
                <a:cs typeface="+mn-cs"/>
              </a:rPr>
              <a:t>calcarenite</a:t>
            </a:r>
            <a:r>
              <a:rPr lang="en-GB" sz="1200" kern="1200" dirty="0" smtClean="0">
                <a:solidFill>
                  <a:schemeClr val="tx1"/>
                </a:solidFill>
                <a:effectLst/>
                <a:latin typeface="+mn-lt"/>
                <a:ea typeface="+mn-ea"/>
                <a:cs typeface="+mn-cs"/>
              </a:rPr>
              <a:t>. The inset figure indicates SWWA region. And on the right I have the plan view of Golgotha cave with two large significant chambers (green and blue marked areas) and LiDAR positions (red dots).</a:t>
            </a:r>
          </a:p>
          <a:p>
            <a:pPr marL="166031" indent="-166031">
              <a:buFont typeface="Arial" pitchFamily="34" charset="0"/>
              <a:buChar char="•"/>
            </a:pPr>
            <a:r>
              <a:rPr lang="en-AU" sz="1200" kern="1200" dirty="0" smtClean="0">
                <a:solidFill>
                  <a:schemeClr val="tx1"/>
                </a:solidFill>
                <a:effectLst/>
                <a:latin typeface="+mn-lt"/>
                <a:ea typeface="+mn-ea"/>
                <a:cs typeface="+mn-cs"/>
              </a:rPr>
              <a:t>Here you can see the site </a:t>
            </a:r>
            <a:r>
              <a:rPr lang="en-AU" sz="1200" kern="1200" dirty="0" smtClean="0">
                <a:solidFill>
                  <a:schemeClr val="tx1"/>
                </a:solidFill>
                <a:effectLst/>
                <a:latin typeface="+mn-lt"/>
                <a:ea typeface="+mn-ea"/>
                <a:cs typeface="+mn-cs"/>
              </a:rPr>
              <a:t>1 cave ceiling topography with stalactite </a:t>
            </a:r>
            <a:r>
              <a:rPr lang="en-AU" sz="1200" kern="1200" dirty="0" smtClean="0">
                <a:solidFill>
                  <a:schemeClr val="tx1"/>
                </a:solidFill>
                <a:effectLst/>
                <a:latin typeface="+mn-lt"/>
                <a:ea typeface="+mn-ea"/>
                <a:cs typeface="+mn-cs"/>
              </a:rPr>
              <a:t>distribution from LiDAR capture. </a:t>
            </a:r>
            <a:r>
              <a:rPr lang="en-AU" sz="1200" kern="1200" dirty="0" smtClean="0">
                <a:solidFill>
                  <a:schemeClr val="tx1"/>
                </a:solidFill>
                <a:effectLst/>
                <a:latin typeface="+mn-lt"/>
                <a:ea typeface="+mn-ea"/>
                <a:cs typeface="+mn-cs"/>
              </a:rPr>
              <a:t>We have cropped the </a:t>
            </a:r>
            <a:r>
              <a:rPr lang="en-AU" sz="1200" kern="1200" baseline="0" dirty="0" smtClean="0">
                <a:solidFill>
                  <a:schemeClr val="tx1"/>
                </a:solidFill>
                <a:effectLst/>
                <a:latin typeface="+mn-lt"/>
                <a:ea typeface="+mn-ea"/>
                <a:cs typeface="+mn-cs"/>
              </a:rPr>
              <a:t>ceiling portion of our interest. The r</a:t>
            </a:r>
            <a:r>
              <a:rPr lang="en-AU" sz="1200" kern="1200" dirty="0" smtClean="0">
                <a:solidFill>
                  <a:schemeClr val="tx1"/>
                </a:solidFill>
                <a:effectLst/>
                <a:latin typeface="+mn-lt"/>
                <a:ea typeface="+mn-ea"/>
                <a:cs typeface="+mn-cs"/>
              </a:rPr>
              <a:t>ed colour specifies the higher ceiling elevation. </a:t>
            </a:r>
          </a:p>
          <a:p>
            <a:pPr marL="166031" indent="-166031">
              <a:buFont typeface="Arial" pitchFamily="34" charset="0"/>
              <a:buChar char="•"/>
            </a:pPr>
            <a:r>
              <a:rPr lang="en-AU" sz="1200" kern="1200" dirty="0" smtClean="0">
                <a:solidFill>
                  <a:schemeClr val="tx1"/>
                </a:solidFill>
                <a:effectLst/>
                <a:latin typeface="+mn-lt"/>
                <a:ea typeface="+mn-ea"/>
                <a:cs typeface="+mn-cs"/>
              </a:rPr>
              <a:t>Similar illustration </a:t>
            </a:r>
            <a:r>
              <a:rPr lang="en-AU" sz="1200" kern="1200" dirty="0" smtClean="0">
                <a:solidFill>
                  <a:schemeClr val="tx1"/>
                </a:solidFill>
                <a:effectLst/>
                <a:latin typeface="+mn-lt"/>
                <a:ea typeface="+mn-ea"/>
                <a:cs typeface="+mn-cs"/>
              </a:rPr>
              <a:t>for site 2.</a:t>
            </a:r>
          </a:p>
          <a:p>
            <a:pPr marL="166031" indent="-166031">
              <a:buFont typeface="Arial" pitchFamily="34" charset="0"/>
              <a:buChar char="•"/>
            </a:pPr>
            <a:r>
              <a:rPr lang="en-AU" sz="1200" kern="1200" dirty="0" smtClean="0">
                <a:solidFill>
                  <a:schemeClr val="tx1"/>
                </a:solidFill>
                <a:effectLst/>
                <a:latin typeface="+mn-lt"/>
                <a:ea typeface="+mn-ea"/>
                <a:cs typeface="+mn-cs"/>
              </a:rPr>
              <a:t>Now due </a:t>
            </a:r>
            <a:r>
              <a:rPr lang="en-AU" sz="1200" kern="1200" dirty="0" smtClean="0">
                <a:solidFill>
                  <a:schemeClr val="tx1"/>
                </a:solidFill>
                <a:effectLst/>
                <a:latin typeface="+mn-lt"/>
                <a:ea typeface="+mn-ea"/>
                <a:cs typeface="+mn-cs"/>
              </a:rPr>
              <a:t>to time restriction I would only focus on site 1 to illustrate the methodology and</a:t>
            </a:r>
            <a:r>
              <a:rPr lang="en-AU" sz="1200" kern="1200" baseline="0" dirty="0" smtClean="0">
                <a:solidFill>
                  <a:schemeClr val="tx1"/>
                </a:solidFill>
                <a:effectLst/>
                <a:latin typeface="+mn-lt"/>
                <a:ea typeface="+mn-ea"/>
                <a:cs typeface="+mn-cs"/>
              </a:rPr>
              <a:t> later I will show both the results.</a:t>
            </a:r>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CED23D58-D6CF-40C5-BCED-EBCD1C9F0AD0}" type="slidenum">
              <a:rPr lang="en-US" smtClean="0"/>
              <a:pPr>
                <a:defRPr/>
              </a:pPr>
              <a:t>2</a:t>
            </a:fld>
            <a:endParaRPr lang="en-US"/>
          </a:p>
        </p:txBody>
      </p:sp>
    </p:spTree>
    <p:extLst>
      <p:ext uri="{BB962C8B-B14F-4D97-AF65-F5344CB8AC3E}">
        <p14:creationId xmlns:p14="http://schemas.microsoft.com/office/powerpoint/2010/main" val="1032517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59063" y="515938"/>
            <a:ext cx="4587875" cy="2581275"/>
          </a:xfrm>
        </p:spPr>
      </p:sp>
      <p:sp>
        <p:nvSpPr>
          <p:cNvPr id="3" name="Notes Placeholder 2"/>
          <p:cNvSpPr>
            <a:spLocks noGrp="1"/>
          </p:cNvSpPr>
          <p:nvPr>
            <p:ph type="body" idx="1"/>
          </p:nvPr>
        </p:nvSpPr>
        <p:spPr/>
        <p:txBody>
          <a:bodyPr/>
          <a:lstStyle/>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AU" sz="1200" kern="1200" dirty="0" smtClean="0">
                <a:solidFill>
                  <a:schemeClr val="tx1"/>
                </a:solidFill>
                <a:effectLst/>
                <a:latin typeface="+mn-lt"/>
                <a:ea typeface="+mn-ea"/>
                <a:cs typeface="+mn-cs"/>
              </a:rPr>
              <a:t>We installed a total of 34 drip water monitoring sites in the wettest areas of two large chambers of the cave.</a:t>
            </a: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AU" baseline="0" dirty="0" smtClean="0"/>
              <a:t>This figure </a:t>
            </a:r>
            <a:r>
              <a:rPr lang="en-AU" baseline="0" dirty="0" smtClean="0"/>
              <a:t>illustrates the drip time series for all drip </a:t>
            </a:r>
            <a:r>
              <a:rPr lang="en-AU" baseline="0" dirty="0" smtClean="0"/>
              <a:t>loggers in chamber 1 for two and half hydrological years</a:t>
            </a:r>
            <a:r>
              <a:rPr lang="en-AU" sz="1200" kern="1200" dirty="0" smtClean="0">
                <a:solidFill>
                  <a:schemeClr val="tx1"/>
                </a:solidFill>
                <a:effectLst/>
                <a:latin typeface="+mn-lt"/>
                <a:ea typeface="+mn-ea"/>
                <a:cs typeface="+mn-cs"/>
              </a:rPr>
              <a:t>.</a:t>
            </a:r>
            <a:endParaRPr lang="en-AU" sz="1200" kern="1200" dirty="0" smtClean="0">
              <a:solidFill>
                <a:schemeClr val="tx1"/>
              </a:solidFill>
              <a:effectLst/>
              <a:latin typeface="+mn-lt"/>
              <a:ea typeface="+mn-ea"/>
              <a:cs typeface="+mn-cs"/>
            </a:endParaRP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endParaRPr lang="en-AU" baseline="0" dirty="0" smtClean="0"/>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AU" baseline="0" dirty="0" smtClean="0"/>
              <a:t>Now I will focus on the process of </a:t>
            </a:r>
            <a:r>
              <a:rPr lang="en-AU" sz="1200" kern="1200" dirty="0" smtClean="0">
                <a:solidFill>
                  <a:schemeClr val="tx1"/>
                </a:solidFill>
                <a:effectLst/>
                <a:latin typeface="+mn-lt"/>
                <a:ea typeface="+mn-ea"/>
                <a:cs typeface="+mn-cs"/>
              </a:rPr>
              <a:t>pairing the individual dripping stalactites with the loggers time series.</a:t>
            </a: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AU" sz="1200" kern="1200" dirty="0" smtClean="0">
                <a:solidFill>
                  <a:schemeClr val="tx1"/>
                </a:solidFill>
                <a:effectLst/>
                <a:latin typeface="+mn-lt"/>
                <a:ea typeface="+mn-ea"/>
                <a:cs typeface="+mn-cs"/>
              </a:rPr>
              <a:t>So the Figure shows the studied ceiling area above the loggers in chamber 1. </a:t>
            </a: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AU" sz="1200" kern="1200" dirty="0" smtClean="0">
                <a:solidFill>
                  <a:schemeClr val="tx1"/>
                </a:solidFill>
                <a:effectLst/>
                <a:latin typeface="+mn-lt"/>
                <a:ea typeface="+mn-ea"/>
                <a:cs typeface="+mn-cs"/>
              </a:rPr>
              <a:t>To locate the</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stalactites accurately we compared both the coordinates</a:t>
            </a:r>
            <a:r>
              <a:rPr lang="en-AU" sz="1200" kern="1200" baseline="0" dirty="0" smtClean="0">
                <a:solidFill>
                  <a:schemeClr val="tx1"/>
                </a:solidFill>
                <a:effectLst/>
                <a:latin typeface="+mn-lt"/>
                <a:ea typeface="+mn-ea"/>
                <a:cs typeface="+mn-cs"/>
              </a:rPr>
              <a:t> of the </a:t>
            </a:r>
            <a:r>
              <a:rPr lang="en-AU" sz="1200" kern="1200" dirty="0" smtClean="0">
                <a:solidFill>
                  <a:schemeClr val="tx1"/>
                </a:solidFill>
                <a:effectLst/>
                <a:latin typeface="+mn-lt"/>
                <a:ea typeface="+mn-ea"/>
                <a:cs typeface="+mn-cs"/>
              </a:rPr>
              <a:t>ceiling stalactites and the loggers on the floors</a:t>
            </a:r>
            <a:r>
              <a:rPr lang="en-AU" sz="1200" kern="1200" baseline="0" dirty="0" smtClean="0">
                <a:solidFill>
                  <a:schemeClr val="tx1"/>
                </a:solidFill>
                <a:effectLst/>
                <a:latin typeface="+mn-lt"/>
                <a:ea typeface="+mn-ea"/>
                <a:cs typeface="+mn-cs"/>
              </a:rPr>
              <a:t>, ideally both should have same x and y </a:t>
            </a:r>
            <a:r>
              <a:rPr lang="en-AU" sz="1200" kern="1200" baseline="0" dirty="0" smtClean="0">
                <a:solidFill>
                  <a:schemeClr val="tx1"/>
                </a:solidFill>
                <a:effectLst/>
                <a:latin typeface="+mn-lt"/>
                <a:ea typeface="+mn-ea"/>
                <a:cs typeface="+mn-cs"/>
              </a:rPr>
              <a:t>coordinates with different z values, </a:t>
            </a:r>
            <a:r>
              <a:rPr lang="en-AU" sz="1200" kern="1200" baseline="0" dirty="0" smtClean="0">
                <a:solidFill>
                  <a:schemeClr val="tx1"/>
                </a:solidFill>
                <a:effectLst/>
                <a:latin typeface="+mn-lt"/>
                <a:ea typeface="+mn-ea"/>
                <a:cs typeface="+mn-cs"/>
              </a:rPr>
              <a:t>and we further </a:t>
            </a:r>
            <a:r>
              <a:rPr lang="en-AU" sz="1200" kern="1200" dirty="0" smtClean="0">
                <a:solidFill>
                  <a:schemeClr val="tx1"/>
                </a:solidFill>
                <a:effectLst/>
                <a:latin typeface="+mn-lt"/>
                <a:ea typeface="+mn-ea"/>
                <a:cs typeface="+mn-cs"/>
              </a:rPr>
              <a:t>validate the positions</a:t>
            </a:r>
            <a:r>
              <a:rPr lang="en-AU" sz="1200" kern="1200" baseline="0" dirty="0" smtClean="0">
                <a:solidFill>
                  <a:schemeClr val="tx1"/>
                </a:solidFill>
                <a:effectLst/>
                <a:latin typeface="+mn-lt"/>
                <a:ea typeface="+mn-ea"/>
                <a:cs typeface="+mn-cs"/>
              </a:rPr>
              <a:t> with </a:t>
            </a:r>
            <a:r>
              <a:rPr lang="en-AU" sz="1200" kern="1200" dirty="0" smtClean="0">
                <a:solidFill>
                  <a:schemeClr val="tx1"/>
                </a:solidFill>
                <a:effectLst/>
                <a:latin typeface="+mn-lt"/>
                <a:ea typeface="+mn-ea"/>
                <a:cs typeface="+mn-cs"/>
              </a:rPr>
              <a:t>digital photos and on-site observations. </a:t>
            </a:r>
            <a:endParaRPr lang="en-AU" dirty="0" smtClean="0"/>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AU" sz="1200" kern="1200" dirty="0" smtClean="0">
                <a:solidFill>
                  <a:schemeClr val="tx1"/>
                </a:solidFill>
                <a:effectLst/>
                <a:latin typeface="+mn-lt"/>
                <a:ea typeface="+mn-ea"/>
                <a:cs typeface="+mn-cs"/>
              </a:rPr>
              <a:t>Blue circles indicate locations of the ceiling under which the loggers are placed,</a:t>
            </a:r>
            <a:r>
              <a:rPr lang="en-AU" sz="1200" kern="1200" baseline="0" dirty="0" smtClean="0">
                <a:solidFill>
                  <a:schemeClr val="tx1"/>
                </a:solidFill>
                <a:effectLst/>
                <a:latin typeface="+mn-lt"/>
                <a:ea typeface="+mn-ea"/>
                <a:cs typeface="+mn-cs"/>
              </a:rPr>
              <a:t> which are </a:t>
            </a:r>
            <a:r>
              <a:rPr lang="en-AU" sz="1200" kern="1200" baseline="0" dirty="0" smtClean="0">
                <a:solidFill>
                  <a:schemeClr val="tx1"/>
                </a:solidFill>
                <a:effectLst/>
                <a:latin typeface="+mn-lt"/>
                <a:ea typeface="+mn-ea"/>
                <a:cs typeface="+mn-cs"/>
              </a:rPr>
              <a:t>also pictured here and </a:t>
            </a:r>
            <a:r>
              <a:rPr lang="en-AU" sz="1200" kern="1200" dirty="0" smtClean="0">
                <a:solidFill>
                  <a:schemeClr val="tx1"/>
                </a:solidFill>
                <a:effectLst/>
                <a:latin typeface="+mn-lt"/>
                <a:ea typeface="+mn-ea"/>
                <a:cs typeface="+mn-cs"/>
              </a:rPr>
              <a:t>indicated by red arrows. </a:t>
            </a:r>
          </a:p>
        </p:txBody>
      </p:sp>
      <p:sp>
        <p:nvSpPr>
          <p:cNvPr id="4" name="Slide Number Placeholder 3"/>
          <p:cNvSpPr>
            <a:spLocks noGrp="1"/>
          </p:cNvSpPr>
          <p:nvPr>
            <p:ph type="sldNum" sz="quarter" idx="10"/>
          </p:nvPr>
        </p:nvSpPr>
        <p:spPr/>
        <p:txBody>
          <a:bodyPr/>
          <a:lstStyle/>
          <a:p>
            <a:pPr>
              <a:defRPr/>
            </a:pPr>
            <a:fld id="{CED23D58-D6CF-40C5-BCED-EBCD1C9F0AD0}" type="slidenum">
              <a:rPr lang="en-US" smtClean="0"/>
              <a:pPr>
                <a:defRPr/>
              </a:pPr>
              <a:t>3</a:t>
            </a:fld>
            <a:endParaRPr lang="en-US"/>
          </a:p>
        </p:txBody>
      </p:sp>
    </p:spTree>
    <p:extLst>
      <p:ext uri="{BB962C8B-B14F-4D97-AF65-F5344CB8AC3E}">
        <p14:creationId xmlns:p14="http://schemas.microsoft.com/office/powerpoint/2010/main" val="1032517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59063" y="515938"/>
            <a:ext cx="4587875" cy="2581275"/>
          </a:xfrm>
        </p:spPr>
      </p:sp>
      <p:sp>
        <p:nvSpPr>
          <p:cNvPr id="3" name="Notes Placeholder 2"/>
          <p:cNvSpPr>
            <a:spLocks noGrp="1"/>
          </p:cNvSpPr>
          <p:nvPr>
            <p:ph type="body" idx="1"/>
          </p:nvPr>
        </p:nvSpPr>
        <p:spPr/>
        <p:txBody>
          <a:bodyPr/>
          <a:lstStyle/>
          <a:p>
            <a:pPr marL="166031" indent="-166031">
              <a:buFont typeface="Arial" pitchFamily="34" charset="0"/>
              <a:buChar char="•"/>
            </a:pPr>
            <a:r>
              <a:rPr lang="en-AU" dirty="0" smtClean="0"/>
              <a:t>Now the process</a:t>
            </a:r>
            <a:r>
              <a:rPr lang="en-AU" baseline="0" dirty="0" smtClean="0"/>
              <a:t> that we have used to identify individual stals from the LiDAR images with morphological analysis.</a:t>
            </a:r>
          </a:p>
          <a:p>
            <a:pPr marL="166031" indent="-166031">
              <a:buFont typeface="Arial" pitchFamily="34" charset="0"/>
              <a:buChar char="•"/>
            </a:pPr>
            <a:r>
              <a:rPr lang="en-AU" dirty="0" smtClean="0"/>
              <a:t>Fig </a:t>
            </a:r>
            <a:r>
              <a:rPr lang="en-AU" dirty="0" smtClean="0"/>
              <a:t>a presents </a:t>
            </a:r>
            <a:r>
              <a:rPr lang="en-AU" dirty="0" smtClean="0"/>
              <a:t>cave </a:t>
            </a:r>
            <a:r>
              <a:rPr lang="en-AU" dirty="0" smtClean="0"/>
              <a:t>ceiling topography in 2D. </a:t>
            </a: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AU" dirty="0" smtClean="0"/>
              <a:t>Fig b is the </a:t>
            </a:r>
            <a:r>
              <a:rPr lang="en-AU" dirty="0" smtClean="0"/>
              <a:t>moving </a:t>
            </a:r>
            <a:r>
              <a:rPr lang="en-AU" dirty="0" smtClean="0"/>
              <a:t>average of this ceiling surface</a:t>
            </a:r>
            <a:r>
              <a:rPr lang="en-AU" baseline="0" dirty="0" smtClean="0"/>
              <a:t> </a:t>
            </a:r>
            <a:r>
              <a:rPr lang="en-AU" dirty="0" smtClean="0"/>
              <a:t>with a window of </a:t>
            </a:r>
            <a:r>
              <a:rPr lang="en-GB" sz="1200" kern="1200" dirty="0" smtClean="0">
                <a:solidFill>
                  <a:schemeClr val="tx1"/>
                </a:solidFill>
                <a:effectLst/>
                <a:latin typeface="+mn-lt"/>
                <a:ea typeface="+mn-ea"/>
                <a:cs typeface="+mn-cs"/>
              </a:rPr>
              <a:t>40 by 40 grid cells</a:t>
            </a:r>
            <a:r>
              <a:rPr lang="en-AU" dirty="0" smtClean="0"/>
              <a:t>. </a:t>
            </a:r>
            <a:r>
              <a:rPr lang="en-GB" sz="1200" kern="1200" dirty="0" smtClean="0">
                <a:solidFill>
                  <a:schemeClr val="tx1"/>
                </a:solidFill>
                <a:effectLst/>
                <a:latin typeface="+mn-lt"/>
                <a:ea typeface="+mn-ea"/>
                <a:cs typeface="+mn-cs"/>
              </a:rPr>
              <a:t>Different possibilities for this window size have been tested, including a variogram analysis where the variogram range gives the size of the structure on the surface considered.</a:t>
            </a:r>
            <a:endParaRPr lang="en-AU" dirty="0" smtClean="0"/>
          </a:p>
          <a:p>
            <a:pPr marL="166031" indent="-166031">
              <a:buFont typeface="Arial" pitchFamily="34" charset="0"/>
              <a:buChar char="•"/>
            </a:pPr>
            <a:r>
              <a:rPr lang="en-AU" dirty="0" smtClean="0"/>
              <a:t>Then the Topography anomaly map is created by </a:t>
            </a:r>
            <a:r>
              <a:rPr lang="en-AU" sz="1200" kern="1200" dirty="0" smtClean="0">
                <a:solidFill>
                  <a:schemeClr val="tx1"/>
                </a:solidFill>
                <a:effectLst/>
                <a:latin typeface="+mn-lt"/>
                <a:ea typeface="+mn-ea"/>
                <a:cs typeface="+mn-cs"/>
              </a:rPr>
              <a:t>subtracting </a:t>
            </a:r>
            <a:r>
              <a:rPr lang="en-AU" sz="1200" kern="1200" dirty="0" smtClean="0">
                <a:solidFill>
                  <a:schemeClr val="tx1"/>
                </a:solidFill>
                <a:effectLst/>
                <a:latin typeface="+mn-lt"/>
                <a:ea typeface="+mn-ea"/>
                <a:cs typeface="+mn-cs"/>
              </a:rPr>
              <a:t>the </a:t>
            </a:r>
            <a:r>
              <a:rPr lang="en-AU" sz="1200" kern="1200" dirty="0" smtClean="0">
                <a:solidFill>
                  <a:schemeClr val="tx1"/>
                </a:solidFill>
                <a:effectLst/>
                <a:latin typeface="+mn-lt"/>
                <a:ea typeface="+mn-ea"/>
                <a:cs typeface="+mn-cs"/>
              </a:rPr>
              <a:t>smoothed surface from the ceiling topography</a:t>
            </a:r>
            <a:r>
              <a:rPr lang="en-AU" dirty="0" smtClean="0"/>
              <a:t>. </a:t>
            </a: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GB" sz="1200" kern="1200" dirty="0" smtClean="0">
                <a:solidFill>
                  <a:schemeClr val="tx1"/>
                </a:solidFill>
                <a:effectLst/>
                <a:latin typeface="+mn-lt"/>
                <a:ea typeface="+mn-ea"/>
                <a:cs typeface="+mn-cs"/>
              </a:rPr>
              <a:t>To identify the locations </a:t>
            </a:r>
            <a:r>
              <a:rPr lang="en-GB" sz="1200" kern="1200" dirty="0" smtClean="0">
                <a:solidFill>
                  <a:schemeClr val="tx1"/>
                </a:solidFill>
                <a:effectLst/>
                <a:latin typeface="+mn-lt"/>
                <a:ea typeface="+mn-ea"/>
                <a:cs typeface="+mn-cs"/>
              </a:rPr>
              <a:t>of stalactites </a:t>
            </a:r>
            <a:r>
              <a:rPr lang="en-GB" sz="1200" kern="1200" dirty="0" smtClean="0">
                <a:solidFill>
                  <a:schemeClr val="tx1"/>
                </a:solidFill>
                <a:effectLst/>
                <a:latin typeface="+mn-lt"/>
                <a:ea typeface="+mn-ea"/>
                <a:cs typeface="+mn-cs"/>
              </a:rPr>
              <a:t>we </a:t>
            </a:r>
            <a:r>
              <a:rPr lang="en-GB" sz="1200" kern="1200" dirty="0" smtClean="0">
                <a:solidFill>
                  <a:schemeClr val="tx1"/>
                </a:solidFill>
                <a:effectLst/>
                <a:latin typeface="+mn-lt"/>
                <a:ea typeface="+mn-ea"/>
                <a:cs typeface="+mn-cs"/>
              </a:rPr>
              <a:t>then </a:t>
            </a:r>
            <a:r>
              <a:rPr lang="en-GB" sz="1200" kern="1200" dirty="0" smtClean="0">
                <a:solidFill>
                  <a:schemeClr val="tx1"/>
                </a:solidFill>
                <a:effectLst/>
                <a:latin typeface="+mn-lt"/>
                <a:ea typeface="+mn-ea"/>
                <a:cs typeface="+mn-cs"/>
              </a:rPr>
              <a:t>performed a thresholding operation. </a:t>
            </a:r>
            <a:r>
              <a:rPr lang="en-GB" sz="1200" kern="1200" dirty="0" smtClean="0">
                <a:solidFill>
                  <a:schemeClr val="tx1"/>
                </a:solidFill>
                <a:effectLst/>
                <a:latin typeface="+mn-lt"/>
                <a:ea typeface="+mn-ea"/>
                <a:cs typeface="+mn-cs"/>
              </a:rPr>
              <a:t>This threshold is defined based on the histogram of the </a:t>
            </a:r>
            <a:r>
              <a:rPr lang="en-AU" dirty="0" smtClean="0"/>
              <a:t>Topography anomaly</a:t>
            </a:r>
            <a:r>
              <a:rPr lang="en-GB" sz="1200" kern="1200" dirty="0" smtClean="0">
                <a:solidFill>
                  <a:schemeClr val="tx1"/>
                </a:solidFill>
                <a:effectLst/>
                <a:latin typeface="+mn-lt"/>
                <a:ea typeface="+mn-ea"/>
                <a:cs typeface="+mn-cs"/>
              </a:rPr>
              <a:t>. Our tests showed that for the sites investigated in this study, a threshold defined as the 97</a:t>
            </a:r>
            <a:r>
              <a:rPr lang="en-GB" sz="1200" kern="1200" baseline="30000" dirty="0" smtClean="0">
                <a:solidFill>
                  <a:schemeClr val="tx1"/>
                </a:solidFill>
                <a:effectLst/>
                <a:latin typeface="+mn-lt"/>
                <a:ea typeface="+mn-ea"/>
                <a:cs typeface="+mn-cs"/>
              </a:rPr>
              <a:t>th</a:t>
            </a:r>
            <a:r>
              <a:rPr lang="en-GB" sz="1200" kern="1200" dirty="0" smtClean="0">
                <a:solidFill>
                  <a:schemeClr val="tx1"/>
                </a:solidFill>
                <a:effectLst/>
                <a:latin typeface="+mn-lt"/>
                <a:ea typeface="+mn-ea"/>
                <a:cs typeface="+mn-cs"/>
              </a:rPr>
              <a:t> percentile of the topography anomalies allowed the appropriate identification of individual stalactites (vertical red line shown in this histogram plot). The</a:t>
            </a:r>
            <a:r>
              <a:rPr lang="en-GB" sz="1200" kern="1200" baseline="0" dirty="0" smtClean="0">
                <a:solidFill>
                  <a:schemeClr val="tx1"/>
                </a:solidFill>
                <a:effectLst/>
                <a:latin typeface="+mn-lt"/>
                <a:ea typeface="+mn-ea"/>
                <a:cs typeface="+mn-cs"/>
              </a:rPr>
              <a:t> anomalies lower than this threshold </a:t>
            </a:r>
            <a:r>
              <a:rPr lang="en-GB" sz="1200" kern="1200" baseline="0" dirty="0" smtClean="0">
                <a:solidFill>
                  <a:schemeClr val="tx1"/>
                </a:solidFill>
                <a:effectLst/>
                <a:latin typeface="+mn-lt"/>
                <a:ea typeface="+mn-ea"/>
                <a:cs typeface="+mn-cs"/>
              </a:rPr>
              <a:t>represent </a:t>
            </a:r>
            <a:r>
              <a:rPr lang="en-GB" sz="1200" kern="1200" baseline="0" dirty="0" smtClean="0">
                <a:solidFill>
                  <a:schemeClr val="tx1"/>
                </a:solidFill>
                <a:effectLst/>
                <a:latin typeface="+mn-lt"/>
                <a:ea typeface="+mn-ea"/>
                <a:cs typeface="+mn-cs"/>
              </a:rPr>
              <a:t>as natural rock surface variabilities. The w</a:t>
            </a:r>
            <a:r>
              <a:rPr lang="en-GB" sz="1200" kern="1200" dirty="0" smtClean="0">
                <a:solidFill>
                  <a:schemeClr val="tx1"/>
                </a:solidFill>
                <a:effectLst/>
                <a:latin typeface="+mn-lt"/>
                <a:ea typeface="+mn-ea"/>
                <a:cs typeface="+mn-cs"/>
              </a:rPr>
              <a:t>hite marks</a:t>
            </a:r>
            <a:r>
              <a:rPr lang="en-GB" sz="1200" kern="1200" baseline="0" dirty="0" smtClean="0">
                <a:solidFill>
                  <a:schemeClr val="tx1"/>
                </a:solidFill>
                <a:effectLst/>
                <a:latin typeface="+mn-lt"/>
                <a:ea typeface="+mn-ea"/>
                <a:cs typeface="+mn-cs"/>
              </a:rPr>
              <a:t> indicate the stalactite locations.</a:t>
            </a:r>
            <a:endParaRPr lang="en-GB" sz="1200" kern="1200" dirty="0" smtClean="0">
              <a:solidFill>
                <a:schemeClr val="tx1"/>
              </a:solidFill>
              <a:effectLst/>
              <a:latin typeface="+mn-lt"/>
              <a:ea typeface="+mn-ea"/>
              <a:cs typeface="+mn-cs"/>
            </a:endParaRP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GB" sz="1200" kern="1200" dirty="0" smtClean="0">
                <a:solidFill>
                  <a:schemeClr val="tx1"/>
                </a:solidFill>
                <a:effectLst/>
                <a:latin typeface="+mn-lt"/>
                <a:ea typeface="+mn-ea"/>
                <a:cs typeface="+mn-cs"/>
              </a:rPr>
              <a:t>We validate the</a:t>
            </a:r>
            <a:r>
              <a:rPr lang="en-GB" sz="1200" kern="1200" baseline="0" dirty="0" smtClean="0">
                <a:solidFill>
                  <a:schemeClr val="tx1"/>
                </a:solidFill>
                <a:effectLst/>
                <a:latin typeface="+mn-lt"/>
                <a:ea typeface="+mn-ea"/>
                <a:cs typeface="+mn-cs"/>
              </a:rPr>
              <a:t> thresholding definition by counting the stalactites from both actual LiDAR images and the morphological analyses. </a:t>
            </a:r>
          </a:p>
        </p:txBody>
      </p:sp>
      <p:sp>
        <p:nvSpPr>
          <p:cNvPr id="4" name="Slide Number Placeholder 3"/>
          <p:cNvSpPr>
            <a:spLocks noGrp="1"/>
          </p:cNvSpPr>
          <p:nvPr>
            <p:ph type="sldNum" sz="quarter" idx="10"/>
          </p:nvPr>
        </p:nvSpPr>
        <p:spPr/>
        <p:txBody>
          <a:bodyPr/>
          <a:lstStyle/>
          <a:p>
            <a:pPr>
              <a:defRPr/>
            </a:pPr>
            <a:fld id="{CED23D58-D6CF-40C5-BCED-EBCD1C9F0AD0}" type="slidenum">
              <a:rPr lang="en-US" smtClean="0"/>
              <a:pPr>
                <a:defRPr/>
              </a:pPr>
              <a:t>4</a:t>
            </a:fld>
            <a:endParaRPr lang="en-US"/>
          </a:p>
        </p:txBody>
      </p:sp>
    </p:spTree>
    <p:extLst>
      <p:ext uri="{BB962C8B-B14F-4D97-AF65-F5344CB8AC3E}">
        <p14:creationId xmlns:p14="http://schemas.microsoft.com/office/powerpoint/2010/main" val="103251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59063" y="515938"/>
            <a:ext cx="4587875" cy="2581275"/>
          </a:xfrm>
        </p:spPr>
      </p:sp>
      <p:sp>
        <p:nvSpPr>
          <p:cNvPr id="3" name="Notes Placeholder 2"/>
          <p:cNvSpPr>
            <a:spLocks noGrp="1"/>
          </p:cNvSpPr>
          <p:nvPr>
            <p:ph type="body" idx="1"/>
          </p:nvPr>
        </p:nvSpPr>
        <p:spPr/>
        <p:txBody>
          <a:bodyPr/>
          <a:lstStyle/>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AU" baseline="0" dirty="0" smtClean="0"/>
              <a:t>Here is the brief discussion on</a:t>
            </a:r>
            <a:r>
              <a:rPr lang="en-AU" sz="1200" kern="1200" dirty="0" smtClean="0">
                <a:solidFill>
                  <a:schemeClr val="tx1"/>
                </a:solidFill>
                <a:effectLst/>
                <a:latin typeface="+mn-lt"/>
                <a:ea typeface="+mn-ea"/>
                <a:cs typeface="+mn-cs"/>
              </a:rPr>
              <a:t> the methodology that is used to classify different flow types based on LiDAR</a:t>
            </a:r>
            <a:r>
              <a:rPr lang="en-AU" sz="1200" kern="1200" baseline="0" dirty="0" smtClean="0">
                <a:solidFill>
                  <a:schemeClr val="tx1"/>
                </a:solidFill>
                <a:effectLst/>
                <a:latin typeface="+mn-lt"/>
                <a:ea typeface="+mn-ea"/>
                <a:cs typeface="+mn-cs"/>
              </a:rPr>
              <a:t> data</a:t>
            </a:r>
            <a:r>
              <a:rPr lang="en-AU" sz="1200" kern="1200" dirty="0" smtClean="0">
                <a:solidFill>
                  <a:schemeClr val="tx1"/>
                </a:solidFill>
                <a:effectLst/>
                <a:latin typeface="+mn-lt"/>
                <a:ea typeface="+mn-ea"/>
                <a:cs typeface="+mn-cs"/>
              </a:rPr>
              <a:t>.</a:t>
            </a: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GB" sz="1200" kern="1200" dirty="0" smtClean="0">
                <a:solidFill>
                  <a:schemeClr val="tx1"/>
                </a:solidFill>
                <a:effectLst/>
                <a:latin typeface="+mn-lt"/>
                <a:ea typeface="+mn-ea"/>
                <a:cs typeface="+mn-cs"/>
              </a:rPr>
              <a:t>We define four categories of flow and differentiate different types using two geometrical</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properties of stalactites: aspect ratio and cross-sectional area.</a:t>
            </a: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GB" sz="1200" kern="1200" dirty="0" smtClean="0">
                <a:solidFill>
                  <a:schemeClr val="tx1"/>
                </a:solidFill>
                <a:effectLst/>
                <a:latin typeface="+mn-lt"/>
                <a:ea typeface="+mn-ea"/>
                <a:cs typeface="+mn-cs"/>
              </a:rPr>
              <a:t>First type is the Matrix flow that is caused by </a:t>
            </a:r>
            <a:r>
              <a:rPr lang="en-AU" sz="1200" kern="1200" dirty="0" smtClean="0">
                <a:solidFill>
                  <a:schemeClr val="tx1"/>
                </a:solidFill>
                <a:effectLst/>
                <a:latin typeface="+mn-lt"/>
                <a:ea typeface="+mn-ea"/>
                <a:cs typeface="+mn-cs"/>
              </a:rPr>
              <a:t>water seeping through the rock matrix</a:t>
            </a:r>
            <a:r>
              <a:rPr lang="en-GB" sz="1200" kern="1200" dirty="0" smtClean="0">
                <a:solidFill>
                  <a:schemeClr val="tx1"/>
                </a:solidFill>
                <a:effectLst/>
                <a:latin typeface="+mn-lt"/>
                <a:ea typeface="+mn-ea"/>
                <a:cs typeface="+mn-cs"/>
              </a:rPr>
              <a:t>. This type is generally identified </a:t>
            </a:r>
            <a:r>
              <a:rPr lang="en-GB" sz="1200" kern="1200" dirty="0" smtClean="0">
                <a:solidFill>
                  <a:schemeClr val="tx1"/>
                </a:solidFill>
                <a:effectLst/>
                <a:latin typeface="+mn-lt"/>
                <a:ea typeface="+mn-ea"/>
                <a:cs typeface="+mn-cs"/>
              </a:rPr>
              <a:t>by individual</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stals </a:t>
            </a:r>
            <a:r>
              <a:rPr lang="en-GB" sz="1200" kern="1200" dirty="0" smtClean="0">
                <a:solidFill>
                  <a:schemeClr val="tx1"/>
                </a:solidFill>
                <a:effectLst/>
                <a:latin typeface="+mn-lt"/>
                <a:ea typeface="+mn-ea"/>
                <a:cs typeface="+mn-cs"/>
              </a:rPr>
              <a:t>that have both smaller cross-sectional</a:t>
            </a:r>
            <a:r>
              <a:rPr lang="en-GB" sz="1200" kern="1200" baseline="0" dirty="0" smtClean="0">
                <a:solidFill>
                  <a:schemeClr val="tx1"/>
                </a:solidFill>
                <a:effectLst/>
                <a:latin typeface="+mn-lt"/>
                <a:ea typeface="+mn-ea"/>
                <a:cs typeface="+mn-cs"/>
              </a:rPr>
              <a:t> area and aspect ratio. Using the </a:t>
            </a:r>
            <a:r>
              <a:rPr lang="en-GB" sz="1200" kern="1200" dirty="0" smtClean="0">
                <a:solidFill>
                  <a:schemeClr val="tx1"/>
                </a:solidFill>
                <a:effectLst/>
                <a:latin typeface="+mn-lt"/>
                <a:ea typeface="+mn-ea"/>
                <a:cs typeface="+mn-cs"/>
              </a:rPr>
              <a:t>threshold of 97</a:t>
            </a:r>
            <a:r>
              <a:rPr lang="en-GB" sz="1200" kern="1200" baseline="30000" dirty="0" smtClean="0">
                <a:solidFill>
                  <a:schemeClr val="tx1"/>
                </a:solidFill>
                <a:effectLst/>
                <a:latin typeface="+mn-lt"/>
                <a:ea typeface="+mn-ea"/>
                <a:cs typeface="+mn-cs"/>
              </a:rPr>
              <a:t>th</a:t>
            </a:r>
            <a:r>
              <a:rPr lang="en-GB" sz="1200" kern="1200" dirty="0" smtClean="0">
                <a:solidFill>
                  <a:schemeClr val="tx1"/>
                </a:solidFill>
                <a:effectLst/>
                <a:latin typeface="+mn-lt"/>
                <a:ea typeface="+mn-ea"/>
                <a:cs typeface="+mn-cs"/>
              </a:rPr>
              <a:t> percentile</a:t>
            </a:r>
            <a:r>
              <a:rPr lang="en-GB" sz="1200" kern="1200" baseline="0" dirty="0" smtClean="0">
                <a:solidFill>
                  <a:schemeClr val="tx1"/>
                </a:solidFill>
                <a:effectLst/>
                <a:latin typeface="+mn-lt"/>
                <a:ea typeface="+mn-ea"/>
                <a:cs typeface="+mn-cs"/>
              </a:rPr>
              <a:t> that we have used before to identify the </a:t>
            </a:r>
            <a:r>
              <a:rPr lang="en-GB" sz="1200" kern="1200" baseline="0" dirty="0" err="1" smtClean="0">
                <a:solidFill>
                  <a:schemeClr val="tx1"/>
                </a:solidFill>
                <a:effectLst/>
                <a:latin typeface="+mn-lt"/>
                <a:ea typeface="+mn-ea"/>
                <a:cs typeface="+mn-cs"/>
              </a:rPr>
              <a:t>stal</a:t>
            </a:r>
            <a:r>
              <a:rPr lang="en-GB" sz="1200" kern="1200" baseline="0" dirty="0" smtClean="0">
                <a:solidFill>
                  <a:schemeClr val="tx1"/>
                </a:solidFill>
                <a:effectLst/>
                <a:latin typeface="+mn-lt"/>
                <a:ea typeface="+mn-ea"/>
                <a:cs typeface="+mn-cs"/>
              </a:rPr>
              <a:t> positions</a:t>
            </a:r>
            <a:r>
              <a:rPr lang="en-GB" sz="1200" kern="1200" dirty="0" smtClean="0">
                <a:solidFill>
                  <a:schemeClr val="tx1"/>
                </a:solidFill>
                <a:effectLst/>
                <a:latin typeface="+mn-lt"/>
                <a:ea typeface="+mn-ea"/>
                <a:cs typeface="+mn-cs"/>
              </a:rPr>
              <a:t>, matrix flows are defined with </a:t>
            </a:r>
            <a:r>
              <a:rPr lang="en-GB" sz="1200" kern="1200" dirty="0" err="1" smtClean="0">
                <a:solidFill>
                  <a:schemeClr val="tx1"/>
                </a:solidFill>
                <a:effectLst/>
                <a:latin typeface="+mn-lt"/>
                <a:ea typeface="+mn-ea"/>
                <a:cs typeface="+mn-cs"/>
              </a:rPr>
              <a:t>stal</a:t>
            </a:r>
            <a:r>
              <a:rPr lang="en-GB" sz="1200" kern="1200" dirty="0" smtClean="0">
                <a:solidFill>
                  <a:schemeClr val="tx1"/>
                </a:solidFill>
                <a:effectLst/>
                <a:latin typeface="+mn-lt"/>
                <a:ea typeface="+mn-ea"/>
                <a:cs typeface="+mn-cs"/>
              </a:rPr>
              <a:t> cross-sectional area &lt; 75 cm</a:t>
            </a:r>
            <a:r>
              <a:rPr lang="en-GB" sz="1200" kern="1200" baseline="30000" dirty="0" smtClean="0">
                <a:solidFill>
                  <a:schemeClr val="tx1"/>
                </a:solidFill>
                <a:effectLst/>
                <a:latin typeface="+mn-lt"/>
                <a:ea typeface="+mn-ea"/>
                <a:cs typeface="+mn-cs"/>
              </a:rPr>
              <a:t>2</a:t>
            </a:r>
            <a:r>
              <a:rPr lang="en-GB" sz="1200" kern="1200" dirty="0" smtClean="0">
                <a:solidFill>
                  <a:schemeClr val="tx1"/>
                </a:solidFill>
                <a:effectLst/>
                <a:latin typeface="+mn-lt"/>
                <a:ea typeface="+mn-ea"/>
                <a:cs typeface="+mn-cs"/>
              </a:rPr>
              <a:t> and the aspect ratio &lt; 12.</a:t>
            </a: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AU" sz="1200" kern="1200" dirty="0" smtClean="0">
                <a:solidFill>
                  <a:schemeClr val="tx1"/>
                </a:solidFill>
                <a:effectLst/>
                <a:latin typeface="+mn-lt"/>
                <a:ea typeface="+mn-ea"/>
                <a:cs typeface="+mn-cs"/>
              </a:rPr>
              <a:t>This type is further subdivided into two: icicle</a:t>
            </a:r>
            <a:r>
              <a:rPr lang="en-AU" sz="1200" kern="1200" baseline="0" dirty="0" smtClean="0">
                <a:solidFill>
                  <a:schemeClr val="tx1"/>
                </a:solidFill>
                <a:effectLst/>
                <a:latin typeface="+mn-lt"/>
                <a:ea typeface="+mn-ea"/>
                <a:cs typeface="+mn-cs"/>
              </a:rPr>
              <a:t> and</a:t>
            </a:r>
            <a:r>
              <a:rPr lang="en-GB" sz="1200" kern="1200" dirty="0" smtClean="0">
                <a:solidFill>
                  <a:schemeClr val="tx1"/>
                </a:solidFill>
                <a:effectLst/>
                <a:latin typeface="+mn-lt"/>
                <a:ea typeface="+mn-ea"/>
                <a:cs typeface="+mn-cs"/>
              </a:rPr>
              <a:t> soda straw stalactite flows.</a:t>
            </a: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GB" sz="1200" kern="1200" dirty="0" smtClean="0">
                <a:solidFill>
                  <a:schemeClr val="tx1"/>
                </a:solidFill>
                <a:effectLst/>
                <a:latin typeface="+mn-lt"/>
                <a:ea typeface="+mn-ea"/>
                <a:cs typeface="+mn-cs"/>
              </a:rPr>
              <a:t>Soda straw</a:t>
            </a:r>
            <a:r>
              <a:rPr lang="en-GB" sz="1200" kern="1200" baseline="0" dirty="0" smtClean="0">
                <a:solidFill>
                  <a:schemeClr val="tx1"/>
                </a:solidFill>
                <a:effectLst/>
                <a:latin typeface="+mn-lt"/>
                <a:ea typeface="+mn-ea"/>
                <a:cs typeface="+mn-cs"/>
              </a:rPr>
              <a:t> flow</a:t>
            </a:r>
            <a:r>
              <a:rPr lang="en-US" sz="1200" kern="120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are characterized by</a:t>
            </a:r>
            <a:r>
              <a:rPr lang="en-AU" sz="1200" kern="1200" dirty="0" smtClean="0">
                <a:solidFill>
                  <a:schemeClr val="tx1"/>
                </a:solidFill>
                <a:effectLst/>
                <a:latin typeface="+mn-lt"/>
                <a:ea typeface="+mn-ea"/>
                <a:cs typeface="+mn-cs"/>
              </a:rPr>
              <a:t> having a diameter of less than 10 mm with a length/diameter ratio greater than 8</a:t>
            </a:r>
            <a:r>
              <a:rPr lang="en-US" sz="1200" kern="1200" dirty="0" smtClean="0">
                <a:solidFill>
                  <a:schemeClr val="tx1"/>
                </a:solidFill>
                <a:effectLst/>
                <a:latin typeface="+mn-lt"/>
                <a:ea typeface="+mn-ea"/>
                <a:cs typeface="+mn-cs"/>
              </a:rPr>
              <a:t>. And</a:t>
            </a:r>
            <a:r>
              <a:rPr lang="en-US" sz="1200" kern="1200" baseline="0" dirty="0" smtClean="0">
                <a:solidFill>
                  <a:schemeClr val="tx1"/>
                </a:solidFill>
                <a:effectLst/>
                <a:latin typeface="+mn-lt"/>
                <a:ea typeface="+mn-ea"/>
                <a:cs typeface="+mn-cs"/>
              </a:rPr>
              <a:t> the rest are icicle flow.</a:t>
            </a: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GB" sz="1200" kern="1200" dirty="0" smtClean="0">
                <a:solidFill>
                  <a:schemeClr val="tx1"/>
                </a:solidFill>
                <a:effectLst/>
                <a:latin typeface="+mn-lt"/>
                <a:ea typeface="+mn-ea"/>
                <a:cs typeface="+mn-cs"/>
              </a:rPr>
              <a:t>The next types are pure fracture flow and </a:t>
            </a:r>
            <a:r>
              <a:rPr lang="en-AU" sz="1200" dirty="0" smtClean="0"/>
              <a:t>combination of conduit, fracture and matrix flow</a:t>
            </a:r>
            <a:r>
              <a:rPr lang="en-AU" sz="1200" kern="1200" dirty="0" smtClean="0">
                <a:solidFill>
                  <a:schemeClr val="tx1"/>
                </a:solidFill>
                <a:effectLst/>
                <a:latin typeface="+mn-lt"/>
                <a:ea typeface="+mn-ea"/>
                <a:cs typeface="+mn-cs"/>
              </a:rPr>
              <a:t>. </a:t>
            </a: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GB" sz="1200" kern="1200" dirty="0" smtClean="0">
                <a:solidFill>
                  <a:schemeClr val="tx1"/>
                </a:solidFill>
                <a:effectLst/>
                <a:latin typeface="+mn-lt"/>
                <a:ea typeface="+mn-ea"/>
                <a:cs typeface="+mn-cs"/>
              </a:rPr>
              <a:t>We differentiate flow types 2 and 3 based on a lower threshold that corresponds to the 94</a:t>
            </a:r>
            <a:r>
              <a:rPr lang="en-GB" sz="1200" kern="1200" baseline="30000" dirty="0" smtClean="0">
                <a:solidFill>
                  <a:schemeClr val="tx1"/>
                </a:solidFill>
                <a:effectLst/>
                <a:latin typeface="+mn-lt"/>
                <a:ea typeface="+mn-ea"/>
                <a:cs typeface="+mn-cs"/>
              </a:rPr>
              <a:t>th</a:t>
            </a:r>
            <a:r>
              <a:rPr lang="en-GB" sz="1200" kern="1200" dirty="0" smtClean="0">
                <a:solidFill>
                  <a:schemeClr val="tx1"/>
                </a:solidFill>
                <a:effectLst/>
                <a:latin typeface="+mn-lt"/>
                <a:ea typeface="+mn-ea"/>
                <a:cs typeface="+mn-cs"/>
              </a:rPr>
              <a:t> percentile of</a:t>
            </a:r>
            <a:r>
              <a:rPr lang="en-GB" sz="1200" kern="1200" baseline="0" dirty="0" smtClean="0">
                <a:solidFill>
                  <a:schemeClr val="tx1"/>
                </a:solidFill>
                <a:effectLst/>
                <a:latin typeface="+mn-lt"/>
                <a:ea typeface="+mn-ea"/>
                <a:cs typeface="+mn-cs"/>
              </a:rPr>
              <a:t> topography anomaly</a:t>
            </a:r>
            <a:r>
              <a:rPr lang="en-GB" sz="1200" kern="1200" dirty="0" smtClean="0">
                <a:solidFill>
                  <a:schemeClr val="tx1"/>
                </a:solidFill>
                <a:effectLst/>
                <a:latin typeface="+mn-lt"/>
                <a:ea typeface="+mn-ea"/>
                <a:cs typeface="+mn-cs"/>
              </a:rPr>
              <a:t>. </a:t>
            </a: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GB" sz="1200" kern="1200" dirty="0" smtClean="0">
                <a:solidFill>
                  <a:schemeClr val="tx1"/>
                </a:solidFill>
                <a:effectLst/>
                <a:latin typeface="+mn-lt"/>
                <a:ea typeface="+mn-ea"/>
                <a:cs typeface="+mn-cs"/>
              </a:rPr>
              <a:t>With this lower threshold, stalactites that are close to each other become grouped and form one large cluster. </a:t>
            </a: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GB" sz="1200" kern="1200" dirty="0" smtClean="0">
                <a:solidFill>
                  <a:schemeClr val="tx1"/>
                </a:solidFill>
                <a:effectLst/>
                <a:latin typeface="+mn-lt"/>
                <a:ea typeface="+mn-ea"/>
                <a:cs typeface="+mn-cs"/>
              </a:rPr>
              <a:t>This concept is illustrated in this Figure.</a:t>
            </a: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GB" sz="1200" kern="1200" dirty="0" smtClean="0">
                <a:solidFill>
                  <a:schemeClr val="tx1"/>
                </a:solidFill>
                <a:effectLst/>
                <a:latin typeface="+mn-lt"/>
                <a:ea typeface="+mn-ea"/>
                <a:cs typeface="+mn-cs"/>
              </a:rPr>
              <a:t>If </a:t>
            </a:r>
            <a:r>
              <a:rPr lang="en-GB" sz="1200" kern="1200" dirty="0" smtClean="0">
                <a:solidFill>
                  <a:schemeClr val="tx1"/>
                </a:solidFill>
                <a:effectLst/>
                <a:latin typeface="+mn-lt"/>
                <a:ea typeface="+mn-ea"/>
                <a:cs typeface="+mn-cs"/>
              </a:rPr>
              <a:t>a cluster has a large aspect ratio, it means that these stalactites have formed along a linear feature like a fracture or a fault (type 2), such as illustrated on the right side of this Fig. </a:t>
            </a: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GB" sz="1200" kern="1200" dirty="0" smtClean="0">
                <a:solidFill>
                  <a:schemeClr val="tx1"/>
                </a:solidFill>
                <a:effectLst/>
                <a:latin typeface="+mn-lt"/>
                <a:ea typeface="+mn-ea"/>
                <a:cs typeface="+mn-cs"/>
              </a:rPr>
              <a:t>On the other hand, if this large cluster has a smaller aspect ratio, it means that this cluster of stalactites has a more circular shape, indicating a combination of conduit, fracture and matrix flow (type 3), as on the left side of the Fig</a:t>
            </a:r>
            <a:r>
              <a:rPr lang="en-GB" sz="1200" kern="1200" dirty="0" smtClean="0">
                <a:solidFill>
                  <a:schemeClr val="tx1"/>
                </a:solidFill>
                <a:effectLst/>
                <a:latin typeface="+mn-lt"/>
                <a:ea typeface="+mn-ea"/>
                <a:cs typeface="+mn-cs"/>
              </a:rPr>
              <a:t>.</a:t>
            </a: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GB" sz="1200" kern="1200" dirty="0" smtClean="0">
                <a:solidFill>
                  <a:schemeClr val="tx1"/>
                </a:solidFill>
                <a:effectLst/>
                <a:latin typeface="+mn-lt"/>
                <a:ea typeface="+mn-ea"/>
                <a:cs typeface="+mn-cs"/>
              </a:rPr>
              <a:t>So the definition</a:t>
            </a:r>
            <a:r>
              <a:rPr lang="en-GB" sz="1200" kern="1200" baseline="0" dirty="0" smtClean="0">
                <a:solidFill>
                  <a:schemeClr val="tx1"/>
                </a:solidFill>
                <a:effectLst/>
                <a:latin typeface="+mn-lt"/>
                <a:ea typeface="+mn-ea"/>
                <a:cs typeface="+mn-cs"/>
              </a:rPr>
              <a:t> grid will be something like this where 100cm</a:t>
            </a:r>
            <a:r>
              <a:rPr lang="en-GB" sz="1200" kern="1200" baseline="30000" dirty="0" smtClean="0">
                <a:solidFill>
                  <a:schemeClr val="tx1"/>
                </a:solidFill>
                <a:effectLst/>
                <a:latin typeface="+mn-lt"/>
                <a:ea typeface="+mn-ea"/>
                <a:cs typeface="+mn-cs"/>
              </a:rPr>
              <a:t>2</a:t>
            </a:r>
            <a:r>
              <a:rPr lang="en-GB" sz="1200" kern="1200" baseline="0" dirty="0" smtClean="0">
                <a:solidFill>
                  <a:schemeClr val="tx1"/>
                </a:solidFill>
                <a:effectLst/>
                <a:latin typeface="+mn-lt"/>
                <a:ea typeface="+mn-ea"/>
                <a:cs typeface="+mn-cs"/>
              </a:rPr>
              <a:t> equals to 75cm</a:t>
            </a:r>
            <a:r>
              <a:rPr lang="en-GB" sz="1200" kern="1200" baseline="30000" dirty="0" smtClean="0">
                <a:solidFill>
                  <a:schemeClr val="tx1"/>
                </a:solidFill>
                <a:effectLst/>
                <a:latin typeface="+mn-lt"/>
                <a:ea typeface="+mn-ea"/>
                <a:cs typeface="+mn-cs"/>
              </a:rPr>
              <a:t>2</a:t>
            </a:r>
            <a:r>
              <a:rPr lang="en-GB" sz="1200" kern="1200" baseline="0" dirty="0" smtClean="0">
                <a:solidFill>
                  <a:schemeClr val="tx1"/>
                </a:solidFill>
                <a:effectLst/>
                <a:latin typeface="+mn-lt"/>
                <a:ea typeface="+mn-ea"/>
                <a:cs typeface="+mn-cs"/>
              </a:rPr>
              <a:t> with previous threshold of 97. </a:t>
            </a:r>
            <a:endParaRPr lang="en-US" sz="1200" kern="1200" dirty="0" smtClean="0">
              <a:solidFill>
                <a:schemeClr val="tx1"/>
              </a:solidFill>
              <a:effectLst/>
              <a:latin typeface="+mn-lt"/>
              <a:ea typeface="+mn-ea"/>
              <a:cs typeface="+mn-cs"/>
            </a:endParaRP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CED23D58-D6CF-40C5-BCED-EBCD1C9F0AD0}" type="slidenum">
              <a:rPr lang="en-US" smtClean="0"/>
              <a:pPr>
                <a:defRPr/>
              </a:pPr>
              <a:t>5</a:t>
            </a:fld>
            <a:endParaRPr lang="en-US"/>
          </a:p>
        </p:txBody>
      </p:sp>
    </p:spTree>
    <p:extLst>
      <p:ext uri="{BB962C8B-B14F-4D97-AF65-F5344CB8AC3E}">
        <p14:creationId xmlns:p14="http://schemas.microsoft.com/office/powerpoint/2010/main" val="1032517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59063" y="515938"/>
            <a:ext cx="4587875" cy="2581275"/>
          </a:xfrm>
        </p:spPr>
      </p:sp>
      <p:sp>
        <p:nvSpPr>
          <p:cNvPr id="3" name="Notes Placeholder 2"/>
          <p:cNvSpPr>
            <a:spLocks noGrp="1"/>
          </p:cNvSpPr>
          <p:nvPr>
            <p:ph type="body" idx="1"/>
          </p:nvPr>
        </p:nvSpPr>
        <p:spPr/>
        <p:txBody>
          <a:bodyPr/>
          <a:lstStyle/>
          <a:p>
            <a:pPr marL="166031" indent="-166031">
              <a:buFont typeface="Arial" pitchFamily="34" charset="0"/>
              <a:buChar char="•"/>
            </a:pPr>
            <a:r>
              <a:rPr lang="en-US" sz="1200" kern="1200" dirty="0" smtClean="0">
                <a:solidFill>
                  <a:schemeClr val="tx1"/>
                </a:solidFill>
                <a:effectLst/>
                <a:latin typeface="+mn-lt"/>
                <a:ea typeface="+mn-ea"/>
                <a:cs typeface="+mn-cs"/>
              </a:rPr>
              <a:t>To validate our approach, we manually counted different flow types visible in the high resolution LiDAR image and compared that to those features classified from the morphological analysis. </a:t>
            </a:r>
          </a:p>
          <a:p>
            <a:pPr marL="166031" indent="-166031">
              <a:buFont typeface="Arial" pitchFamily="34" charset="0"/>
              <a:buChar char="•"/>
            </a:pPr>
            <a:r>
              <a:rPr lang="en-US" sz="1200" kern="1200" dirty="0" smtClean="0">
                <a:solidFill>
                  <a:schemeClr val="tx1"/>
                </a:solidFill>
                <a:effectLst/>
                <a:latin typeface="+mn-lt"/>
                <a:ea typeface="+mn-ea"/>
                <a:cs typeface="+mn-cs"/>
              </a:rPr>
              <a:t>In this case we only have icicle shape and soda straw flows. Similar numbers in both</a:t>
            </a:r>
            <a:r>
              <a:rPr lang="en-US" sz="1200" kern="1200" baseline="0" dirty="0" smtClean="0">
                <a:solidFill>
                  <a:schemeClr val="tx1"/>
                </a:solidFill>
                <a:effectLst/>
                <a:latin typeface="+mn-lt"/>
                <a:ea typeface="+mn-ea"/>
                <a:cs typeface="+mn-cs"/>
              </a:rPr>
              <a:t> columns </a:t>
            </a:r>
            <a:r>
              <a:rPr lang="en-US" sz="1200" kern="1200" dirty="0" smtClean="0">
                <a:solidFill>
                  <a:schemeClr val="tx1"/>
                </a:solidFill>
                <a:effectLst/>
                <a:latin typeface="+mn-lt"/>
                <a:ea typeface="+mn-ea"/>
                <a:cs typeface="+mn-cs"/>
              </a:rPr>
              <a:t>obviously validate</a:t>
            </a:r>
            <a:r>
              <a:rPr lang="en-US" sz="1200" kern="1200" baseline="0" dirty="0" smtClean="0">
                <a:solidFill>
                  <a:schemeClr val="tx1"/>
                </a:solidFill>
                <a:effectLst/>
                <a:latin typeface="+mn-lt"/>
                <a:ea typeface="+mn-ea"/>
                <a:cs typeface="+mn-cs"/>
              </a:rPr>
              <a:t> the technique.</a:t>
            </a:r>
            <a:endParaRPr lang="en-US" sz="1200" kern="1200" dirty="0" smtClean="0">
              <a:solidFill>
                <a:schemeClr val="tx1"/>
              </a:solidFill>
              <a:effectLst/>
              <a:latin typeface="+mn-lt"/>
              <a:ea typeface="+mn-ea"/>
              <a:cs typeface="+mn-cs"/>
            </a:endParaRPr>
          </a:p>
          <a:p>
            <a:pPr marL="166031" indent="-166031">
              <a:buFont typeface="Arial" pitchFamily="34" charset="0"/>
              <a:buChar char="•"/>
            </a:pPr>
            <a:r>
              <a:rPr lang="en-US" sz="1200" kern="1200" dirty="0" smtClean="0">
                <a:solidFill>
                  <a:schemeClr val="tx1"/>
                </a:solidFill>
                <a:effectLst/>
                <a:latin typeface="+mn-lt"/>
                <a:ea typeface="+mn-ea"/>
                <a:cs typeface="+mn-cs"/>
              </a:rPr>
              <a:t>Here is the final flow classification map we </a:t>
            </a:r>
            <a:r>
              <a:rPr lang="en-US" sz="1200" kern="1200" dirty="0" smtClean="0">
                <a:solidFill>
                  <a:schemeClr val="tx1"/>
                </a:solidFill>
                <a:effectLst/>
                <a:latin typeface="+mn-lt"/>
                <a:ea typeface="+mn-ea"/>
                <a:cs typeface="+mn-cs"/>
              </a:rPr>
              <a:t>get </a:t>
            </a:r>
            <a:r>
              <a:rPr lang="en-US" sz="1200" kern="1200" dirty="0" smtClean="0">
                <a:solidFill>
                  <a:schemeClr val="tx1"/>
                </a:solidFill>
                <a:effectLst/>
                <a:latin typeface="+mn-lt"/>
                <a:ea typeface="+mn-ea"/>
                <a:cs typeface="+mn-cs"/>
              </a:rPr>
              <a:t>for</a:t>
            </a:r>
            <a:r>
              <a:rPr lang="en-US" sz="1200" kern="1200" baseline="0" dirty="0" smtClean="0">
                <a:solidFill>
                  <a:schemeClr val="tx1"/>
                </a:solidFill>
                <a:effectLst/>
                <a:latin typeface="+mn-lt"/>
                <a:ea typeface="+mn-ea"/>
                <a:cs typeface="+mn-cs"/>
              </a:rPr>
              <a:t> site 1 ceiling</a:t>
            </a:r>
            <a:r>
              <a:rPr lang="en-US" sz="1200" kern="1200" dirty="0" smtClean="0">
                <a:solidFill>
                  <a:schemeClr val="tx1"/>
                </a:solidFill>
                <a:effectLst/>
                <a:latin typeface="+mn-lt"/>
                <a:ea typeface="+mn-ea"/>
                <a:cs typeface="+mn-cs"/>
              </a:rPr>
              <a:t>.</a:t>
            </a:r>
            <a:endParaRPr lang="en-AU" dirty="0" smtClean="0"/>
          </a:p>
        </p:txBody>
      </p:sp>
      <p:sp>
        <p:nvSpPr>
          <p:cNvPr id="4" name="Slide Number Placeholder 3"/>
          <p:cNvSpPr>
            <a:spLocks noGrp="1"/>
          </p:cNvSpPr>
          <p:nvPr>
            <p:ph type="sldNum" sz="quarter" idx="10"/>
          </p:nvPr>
        </p:nvSpPr>
        <p:spPr/>
        <p:txBody>
          <a:bodyPr/>
          <a:lstStyle/>
          <a:p>
            <a:pPr>
              <a:defRPr/>
            </a:pPr>
            <a:fld id="{CED23D58-D6CF-40C5-BCED-EBCD1C9F0AD0}" type="slidenum">
              <a:rPr lang="en-US" smtClean="0"/>
              <a:pPr>
                <a:defRPr/>
              </a:pPr>
              <a:t>6</a:t>
            </a:fld>
            <a:endParaRPr lang="en-US"/>
          </a:p>
        </p:txBody>
      </p:sp>
    </p:spTree>
    <p:extLst>
      <p:ext uri="{BB962C8B-B14F-4D97-AF65-F5344CB8AC3E}">
        <p14:creationId xmlns:p14="http://schemas.microsoft.com/office/powerpoint/2010/main" val="1032517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59063" y="515938"/>
            <a:ext cx="4587875" cy="2581275"/>
          </a:xfrm>
        </p:spPr>
      </p:sp>
      <p:sp>
        <p:nvSpPr>
          <p:cNvPr id="3" name="Notes Placeholder 2"/>
          <p:cNvSpPr>
            <a:spLocks noGrp="1"/>
          </p:cNvSpPr>
          <p:nvPr>
            <p:ph type="body" idx="1"/>
          </p:nvPr>
        </p:nvSpPr>
        <p:spPr/>
        <p:txBody>
          <a:bodyPr/>
          <a:lstStyle/>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AU" sz="1200" kern="1200" baseline="0" dirty="0" smtClean="0">
                <a:solidFill>
                  <a:schemeClr val="tx1"/>
                </a:solidFill>
                <a:effectLst/>
                <a:latin typeface="+mn-lt"/>
                <a:ea typeface="+mn-ea"/>
                <a:cs typeface="+mn-cs"/>
              </a:rPr>
              <a:t>To build a r</a:t>
            </a:r>
            <a:r>
              <a:rPr lang="en-AU" sz="1200" kern="1200" dirty="0" smtClean="0">
                <a:solidFill>
                  <a:schemeClr val="tx1"/>
                </a:solidFill>
                <a:effectLst/>
                <a:latin typeface="+mn-lt"/>
                <a:ea typeface="+mn-ea"/>
                <a:cs typeface="+mn-cs"/>
              </a:rPr>
              <a:t>elationship between LiDAR-based classification and drip data, we </a:t>
            </a:r>
            <a:r>
              <a:rPr lang="en-AU" sz="1200" kern="1200" dirty="0" smtClean="0">
                <a:solidFill>
                  <a:schemeClr val="tx1"/>
                </a:solidFill>
                <a:effectLst/>
                <a:latin typeface="+mn-lt"/>
                <a:ea typeface="+mn-ea"/>
                <a:cs typeface="+mn-cs"/>
              </a:rPr>
              <a:t>focus only</a:t>
            </a:r>
            <a:r>
              <a:rPr lang="en-AU" sz="1200" kern="1200" baseline="0" dirty="0" smtClean="0">
                <a:solidFill>
                  <a:schemeClr val="tx1"/>
                </a:solidFill>
                <a:effectLst/>
                <a:latin typeface="+mn-lt"/>
                <a:ea typeface="+mn-ea"/>
                <a:cs typeface="+mn-cs"/>
              </a:rPr>
              <a:t> on the area </a:t>
            </a:r>
            <a:r>
              <a:rPr lang="en-AU" sz="1200" kern="1200" baseline="0" dirty="0" smtClean="0">
                <a:solidFill>
                  <a:schemeClr val="tx1"/>
                </a:solidFill>
                <a:effectLst/>
                <a:latin typeface="+mn-lt"/>
                <a:ea typeface="+mn-ea"/>
                <a:cs typeface="+mn-cs"/>
              </a:rPr>
              <a:t>of our interests.</a:t>
            </a: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AU" sz="1200" kern="1200" baseline="0" dirty="0" smtClean="0">
                <a:solidFill>
                  <a:schemeClr val="tx1"/>
                </a:solidFill>
                <a:effectLst/>
                <a:latin typeface="+mn-lt"/>
                <a:ea typeface="+mn-ea"/>
                <a:cs typeface="+mn-cs"/>
              </a:rPr>
              <a:t>For example, here we have the ceiling portion consisting stals 1A, 1B and 1i, all of these fall into icicle flows.</a:t>
            </a: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AU" sz="1200" kern="1200" dirty="0" smtClean="0">
                <a:solidFill>
                  <a:schemeClr val="tx1"/>
                </a:solidFill>
                <a:effectLst/>
                <a:latin typeface="+mn-lt"/>
                <a:ea typeface="+mn-ea"/>
                <a:cs typeface="+mn-cs"/>
              </a:rPr>
              <a:t>The</a:t>
            </a:r>
            <a:r>
              <a:rPr lang="en-AU" sz="1200" kern="1200" baseline="0" dirty="0" smtClean="0">
                <a:solidFill>
                  <a:schemeClr val="tx1"/>
                </a:solidFill>
                <a:effectLst/>
                <a:latin typeface="+mn-lt"/>
                <a:ea typeface="+mn-ea"/>
                <a:cs typeface="+mn-cs"/>
              </a:rPr>
              <a:t> next one has stals 1ii, 1iii and 1v. The first two are icicle however the last one categorized as soda straw flow.</a:t>
            </a:r>
            <a:endParaRPr lang="en-AU"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CED23D58-D6CF-40C5-BCED-EBCD1C9F0AD0}" type="slidenum">
              <a:rPr lang="en-US" smtClean="0"/>
              <a:pPr>
                <a:defRPr/>
              </a:pPr>
              <a:t>7</a:t>
            </a:fld>
            <a:endParaRPr lang="en-US"/>
          </a:p>
        </p:txBody>
      </p:sp>
    </p:spTree>
    <p:extLst>
      <p:ext uri="{BB962C8B-B14F-4D97-AF65-F5344CB8AC3E}">
        <p14:creationId xmlns:p14="http://schemas.microsoft.com/office/powerpoint/2010/main" val="1032517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59063" y="515938"/>
            <a:ext cx="4587875" cy="2581275"/>
          </a:xfrm>
        </p:spPr>
      </p:sp>
      <p:sp>
        <p:nvSpPr>
          <p:cNvPr id="3" name="Notes Placeholder 2"/>
          <p:cNvSpPr>
            <a:spLocks noGrp="1"/>
          </p:cNvSpPr>
          <p:nvPr>
            <p:ph type="body" idx="1"/>
          </p:nvPr>
        </p:nvSpPr>
        <p:spPr/>
        <p:txBody>
          <a:bodyPr/>
          <a:lstStyle/>
          <a:p>
            <a:pPr marL="166031" indent="-166031">
              <a:buFont typeface="Arial" pitchFamily="34" charset="0"/>
              <a:buChar char="•"/>
            </a:pPr>
            <a:r>
              <a:rPr lang="en-AU" sz="1200" kern="1200" dirty="0" smtClean="0">
                <a:solidFill>
                  <a:schemeClr val="tx1"/>
                </a:solidFill>
                <a:effectLst/>
                <a:latin typeface="+mn-lt"/>
                <a:ea typeface="+mn-ea"/>
                <a:cs typeface="+mn-cs"/>
              </a:rPr>
              <a:t>Once we have the </a:t>
            </a:r>
            <a:r>
              <a:rPr lang="en-AU" sz="1200" kern="1200" dirty="0" smtClean="0">
                <a:solidFill>
                  <a:schemeClr val="tx1"/>
                </a:solidFill>
                <a:effectLst/>
                <a:latin typeface="+mn-lt"/>
                <a:ea typeface="+mn-ea"/>
                <a:cs typeface="+mn-cs"/>
              </a:rPr>
              <a:t>LiDAR-based flow classification for individual </a:t>
            </a:r>
            <a:r>
              <a:rPr lang="en-AU" sz="1200" kern="1200" dirty="0" smtClean="0">
                <a:solidFill>
                  <a:schemeClr val="tx1"/>
                </a:solidFill>
                <a:effectLst/>
                <a:latin typeface="+mn-lt"/>
                <a:ea typeface="+mn-ea"/>
                <a:cs typeface="+mn-cs"/>
              </a:rPr>
              <a:t>sites,</a:t>
            </a:r>
            <a:r>
              <a:rPr lang="en-AU" sz="1200" kern="1200" baseline="0" dirty="0" smtClean="0">
                <a:solidFill>
                  <a:schemeClr val="tx1"/>
                </a:solidFill>
                <a:effectLst/>
                <a:latin typeface="+mn-lt"/>
                <a:ea typeface="+mn-ea"/>
                <a:cs typeface="+mn-cs"/>
              </a:rPr>
              <a:t> we l</a:t>
            </a:r>
            <a:r>
              <a:rPr lang="en-AU" sz="1200" kern="1200" dirty="0" smtClean="0">
                <a:solidFill>
                  <a:schemeClr val="tx1"/>
                </a:solidFill>
                <a:effectLst/>
                <a:latin typeface="+mn-lt"/>
                <a:ea typeface="+mn-ea"/>
                <a:cs typeface="+mn-cs"/>
              </a:rPr>
              <a:t>isted all these in </a:t>
            </a:r>
            <a:r>
              <a:rPr lang="en-AU" sz="1200" kern="1200" dirty="0" smtClean="0">
                <a:solidFill>
                  <a:schemeClr val="tx1"/>
                </a:solidFill>
                <a:effectLst/>
                <a:latin typeface="+mn-lt"/>
                <a:ea typeface="+mn-ea"/>
                <a:cs typeface="+mn-cs"/>
              </a:rPr>
              <a:t>tabular form with other statistical</a:t>
            </a:r>
            <a:r>
              <a:rPr lang="en-AU" sz="1200" kern="1200" baseline="0" dirty="0" smtClean="0">
                <a:solidFill>
                  <a:schemeClr val="tx1"/>
                </a:solidFill>
                <a:effectLst/>
                <a:latin typeface="+mn-lt"/>
                <a:ea typeface="+mn-ea"/>
                <a:cs typeface="+mn-cs"/>
              </a:rPr>
              <a:t> </a:t>
            </a:r>
            <a:r>
              <a:rPr lang="en-AU" sz="1200" kern="1200" baseline="0" dirty="0" smtClean="0">
                <a:solidFill>
                  <a:schemeClr val="tx1"/>
                </a:solidFill>
                <a:effectLst/>
                <a:latin typeface="+mn-lt"/>
                <a:ea typeface="+mn-ea"/>
                <a:cs typeface="+mn-cs"/>
              </a:rPr>
              <a:t>characteristics</a:t>
            </a:r>
            <a:r>
              <a:rPr lang="en-AU" sz="1200" kern="1200" baseline="0" dirty="0" smtClean="0">
                <a:solidFill>
                  <a:schemeClr val="tx1"/>
                </a:solidFill>
                <a:effectLst/>
                <a:latin typeface="+mn-lt"/>
                <a:ea typeface="+mn-ea"/>
                <a:cs typeface="+mn-cs"/>
              </a:rPr>
              <a:t>.</a:t>
            </a:r>
          </a:p>
          <a:p>
            <a:pPr marL="166031" indent="-166031">
              <a:buFont typeface="Arial" pitchFamily="34" charset="0"/>
              <a:buChar char="•"/>
            </a:pPr>
            <a:r>
              <a:rPr lang="en-AU" sz="1200" kern="1200" baseline="0" dirty="0" smtClean="0">
                <a:solidFill>
                  <a:schemeClr val="tx1"/>
                </a:solidFill>
                <a:effectLst/>
                <a:latin typeface="+mn-lt"/>
                <a:ea typeface="+mn-ea"/>
                <a:cs typeface="+mn-cs"/>
              </a:rPr>
              <a:t>However it is better to show the graphical representations of the results </a:t>
            </a:r>
            <a:r>
              <a:rPr lang="en-AU" sz="1200" kern="1200" baseline="0" dirty="0" smtClean="0">
                <a:solidFill>
                  <a:schemeClr val="tx1"/>
                </a:solidFill>
                <a:effectLst/>
                <a:latin typeface="+mn-lt"/>
                <a:ea typeface="+mn-ea"/>
                <a:cs typeface="+mn-cs"/>
              </a:rPr>
              <a:t>that we </a:t>
            </a:r>
            <a:r>
              <a:rPr lang="en-AU" sz="1200" kern="1200" baseline="0" dirty="0" smtClean="0">
                <a:solidFill>
                  <a:schemeClr val="tx1"/>
                </a:solidFill>
                <a:effectLst/>
                <a:latin typeface="+mn-lt"/>
                <a:ea typeface="+mn-ea"/>
                <a:cs typeface="+mn-cs"/>
              </a:rPr>
              <a:t>have. </a:t>
            </a:r>
          </a:p>
          <a:p>
            <a:pPr marL="166031" indent="-166031">
              <a:buFont typeface="Arial" pitchFamily="34" charset="0"/>
              <a:buChar char="•"/>
            </a:pPr>
            <a:r>
              <a:rPr lang="en-AU" dirty="0" smtClean="0"/>
              <a:t>In general, the drip</a:t>
            </a:r>
            <a:r>
              <a:rPr lang="en-AU" baseline="0" dirty="0" smtClean="0"/>
              <a:t> rates satisfy the flow classification system. We have got low drip discharge for soda straws and high drips for fracture flows.</a:t>
            </a:r>
          </a:p>
          <a:p>
            <a:pPr marL="166031" indent="-166031">
              <a:buFont typeface="Arial" pitchFamily="34" charset="0"/>
              <a:buChar char="•"/>
            </a:pPr>
            <a:r>
              <a:rPr lang="en-AU" baseline="0" dirty="0" smtClean="0"/>
              <a:t>In terms of skewness, the soda straws have high values, and the COVs are spread out over the graph.</a:t>
            </a: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sz="1200" b="0" kern="1200" dirty="0" smtClean="0">
                <a:solidFill>
                  <a:schemeClr val="tx1"/>
                </a:solidFill>
                <a:effectLst/>
                <a:latin typeface="+mn-lt"/>
                <a:ea typeface="+mn-ea"/>
                <a:cs typeface="+mn-cs"/>
              </a:rPr>
              <a:t>This</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Figure </a:t>
            </a:r>
            <a:r>
              <a:rPr lang="en-US" sz="1200" b="0" kern="1200" dirty="0" smtClean="0">
                <a:solidFill>
                  <a:schemeClr val="tx1"/>
                </a:solidFill>
                <a:effectLst/>
                <a:latin typeface="+mn-lt"/>
                <a:ea typeface="+mn-ea"/>
                <a:cs typeface="+mn-cs"/>
              </a:rPr>
              <a:t>shows the correlation matrix for various drip sites with flow </a:t>
            </a:r>
            <a:r>
              <a:rPr lang="en-US" sz="1200" b="0" kern="1200" dirty="0" smtClean="0">
                <a:solidFill>
                  <a:schemeClr val="tx1"/>
                </a:solidFill>
                <a:effectLst/>
                <a:latin typeface="+mn-lt"/>
                <a:ea typeface="+mn-ea"/>
                <a:cs typeface="+mn-cs"/>
              </a:rPr>
              <a:t>classification </a:t>
            </a:r>
            <a:r>
              <a:rPr lang="en-US" sz="1200" b="0" kern="1200" dirty="0" smtClean="0">
                <a:solidFill>
                  <a:schemeClr val="tx1"/>
                </a:solidFill>
                <a:effectLst/>
                <a:latin typeface="+mn-lt"/>
                <a:ea typeface="+mn-ea"/>
                <a:cs typeface="+mn-cs"/>
              </a:rPr>
              <a:t>for both Chambers. </a:t>
            </a:r>
            <a:endParaRPr lang="en-US" sz="1200" b="0" kern="1200" dirty="0" smtClean="0">
              <a:solidFill>
                <a:schemeClr val="tx1"/>
              </a:solidFill>
              <a:effectLst/>
              <a:latin typeface="+mn-lt"/>
              <a:ea typeface="+mn-ea"/>
              <a:cs typeface="+mn-cs"/>
            </a:endParaRP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sz="1200" b="0" kern="1200" dirty="0" smtClean="0">
                <a:solidFill>
                  <a:schemeClr val="tx1"/>
                </a:solidFill>
                <a:effectLst/>
                <a:latin typeface="+mn-lt"/>
                <a:ea typeface="+mn-ea"/>
                <a:cs typeface="+mn-cs"/>
              </a:rPr>
              <a:t>Different </a:t>
            </a:r>
            <a:r>
              <a:rPr lang="en-US" sz="1200" b="0" kern="1200" dirty="0" smtClean="0">
                <a:solidFill>
                  <a:schemeClr val="tx1"/>
                </a:solidFill>
                <a:effectLst/>
                <a:latin typeface="+mn-lt"/>
                <a:ea typeface="+mn-ea"/>
                <a:cs typeface="+mn-cs"/>
              </a:rPr>
              <a:t>flow types characterized by the morphological analysis are shown in parenthesis. </a:t>
            </a: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sz="1200" b="0" kern="1200" dirty="0" smtClean="0">
                <a:solidFill>
                  <a:schemeClr val="tx1"/>
                </a:solidFill>
                <a:effectLst/>
                <a:latin typeface="+mn-lt"/>
                <a:ea typeface="+mn-ea"/>
                <a:cs typeface="+mn-cs"/>
              </a:rPr>
              <a:t>The </a:t>
            </a:r>
            <a:r>
              <a:rPr lang="en-US" sz="1200" b="0" kern="1200" dirty="0" smtClean="0">
                <a:solidFill>
                  <a:schemeClr val="tx1"/>
                </a:solidFill>
                <a:effectLst/>
                <a:latin typeface="+mn-lt"/>
                <a:ea typeface="+mn-ea"/>
                <a:cs typeface="+mn-cs"/>
              </a:rPr>
              <a:t>color </a:t>
            </a:r>
            <a:r>
              <a:rPr lang="en-US" sz="1200" b="0" kern="1200" dirty="0" smtClean="0">
                <a:solidFill>
                  <a:schemeClr val="tx1"/>
                </a:solidFill>
                <a:effectLst/>
                <a:latin typeface="+mn-lt"/>
                <a:ea typeface="+mn-ea"/>
                <a:cs typeface="+mn-cs"/>
              </a:rPr>
              <a:t>scales indicate the correlation coefficient between drip time series.</a:t>
            </a:r>
          </a:p>
          <a:p>
            <a:pPr marL="166031" marR="0" indent="-16603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AU" sz="1200" kern="1200" dirty="0" smtClean="0">
                <a:solidFill>
                  <a:schemeClr val="tx1"/>
                </a:solidFill>
                <a:effectLst/>
                <a:latin typeface="+mn-lt"/>
                <a:ea typeface="+mn-ea"/>
                <a:cs typeface="+mn-cs"/>
              </a:rPr>
              <a:t>From the correlation matrix</a:t>
            </a:r>
            <a:r>
              <a:rPr lang="en-AU" sz="1200" kern="1200" baseline="0" dirty="0" smtClean="0">
                <a:solidFill>
                  <a:schemeClr val="tx1"/>
                </a:solidFill>
                <a:effectLst/>
                <a:latin typeface="+mn-lt"/>
                <a:ea typeface="+mn-ea"/>
                <a:cs typeface="+mn-cs"/>
              </a:rPr>
              <a:t> we visualize significant </a:t>
            </a:r>
            <a:r>
              <a:rPr lang="en-AU" sz="1200" kern="1200" baseline="0" dirty="0" smtClean="0">
                <a:solidFill>
                  <a:schemeClr val="tx1"/>
                </a:solidFill>
                <a:effectLst/>
                <a:latin typeface="+mn-lt"/>
                <a:ea typeface="+mn-ea"/>
                <a:cs typeface="+mn-cs"/>
              </a:rPr>
              <a:t>relationships </a:t>
            </a:r>
            <a:r>
              <a:rPr lang="en-AU" sz="1200" kern="1200" baseline="0" dirty="0" smtClean="0">
                <a:solidFill>
                  <a:schemeClr val="tx1"/>
                </a:solidFill>
                <a:effectLst/>
                <a:latin typeface="+mn-lt"/>
                <a:ea typeface="+mn-ea"/>
                <a:cs typeface="+mn-cs"/>
              </a:rPr>
              <a:t>in terms of </a:t>
            </a:r>
            <a:r>
              <a:rPr lang="en-AU" sz="1200" kern="1200" dirty="0" smtClean="0">
                <a:solidFill>
                  <a:schemeClr val="tx1"/>
                </a:solidFill>
                <a:effectLst/>
                <a:latin typeface="+mn-lt"/>
                <a:ea typeface="+mn-ea"/>
                <a:cs typeface="+mn-cs"/>
              </a:rPr>
              <a:t>flow classifications and spatial distribution.</a:t>
            </a:r>
            <a:endParaRPr lang="en-AU" sz="1200" b="1" kern="1200" dirty="0" smtClean="0">
              <a:solidFill>
                <a:schemeClr val="tx1"/>
              </a:solidFill>
              <a:effectLst/>
              <a:latin typeface="+mn-lt"/>
              <a:ea typeface="+mn-ea"/>
              <a:cs typeface="+mn-cs"/>
            </a:endParaRPr>
          </a:p>
          <a:p>
            <a:pPr marL="166031" indent="-166031">
              <a:buFont typeface="Arial" pitchFamily="34" charset="0"/>
              <a:buChar char="•"/>
            </a:pPr>
            <a:endParaRPr lang="en-AU" baseline="0" dirty="0" smtClean="0"/>
          </a:p>
        </p:txBody>
      </p:sp>
      <p:sp>
        <p:nvSpPr>
          <p:cNvPr id="4" name="Slide Number Placeholder 3"/>
          <p:cNvSpPr>
            <a:spLocks noGrp="1"/>
          </p:cNvSpPr>
          <p:nvPr>
            <p:ph type="sldNum" sz="quarter" idx="10"/>
          </p:nvPr>
        </p:nvSpPr>
        <p:spPr/>
        <p:txBody>
          <a:bodyPr/>
          <a:lstStyle/>
          <a:p>
            <a:pPr>
              <a:defRPr/>
            </a:pPr>
            <a:fld id="{CED23D58-D6CF-40C5-BCED-EBCD1C9F0AD0}" type="slidenum">
              <a:rPr lang="en-US" smtClean="0"/>
              <a:pPr>
                <a:defRPr/>
              </a:pPr>
              <a:t>8</a:t>
            </a:fld>
            <a:endParaRPr lang="en-US"/>
          </a:p>
        </p:txBody>
      </p:sp>
    </p:spTree>
    <p:extLst>
      <p:ext uri="{BB962C8B-B14F-4D97-AF65-F5344CB8AC3E}">
        <p14:creationId xmlns:p14="http://schemas.microsoft.com/office/powerpoint/2010/main" val="1032517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59063" y="515938"/>
            <a:ext cx="4587875" cy="2581275"/>
          </a:xfrm>
        </p:spPr>
      </p:sp>
      <p:sp>
        <p:nvSpPr>
          <p:cNvPr id="3" name="Notes Placeholder 2"/>
          <p:cNvSpPr>
            <a:spLocks noGrp="1"/>
          </p:cNvSpPr>
          <p:nvPr>
            <p:ph type="body" idx="1"/>
          </p:nvPr>
        </p:nvSpPr>
        <p:spPr/>
        <p:txBody>
          <a:bodyPr/>
          <a:lstStyle/>
          <a:p>
            <a:pPr marL="166031" indent="-166031">
              <a:buFont typeface="Arial" pitchFamily="34" charset="0"/>
              <a:buChar char="•"/>
            </a:pPr>
            <a:r>
              <a:rPr lang="en-AU" sz="1200" kern="1200" dirty="0" smtClean="0">
                <a:solidFill>
                  <a:schemeClr val="tx1"/>
                </a:solidFill>
                <a:effectLst/>
                <a:latin typeface="+mn-lt"/>
                <a:ea typeface="+mn-ea"/>
                <a:cs typeface="+mn-cs"/>
              </a:rPr>
              <a:t>It is clear that not all stalactites are actively dripping, therefore to have an accurate quantification of the total drip flux we need to know the fraction of stalactites that are actively dripping. </a:t>
            </a:r>
          </a:p>
          <a:p>
            <a:pPr marL="166031" indent="-166031">
              <a:buFont typeface="Arial" pitchFamily="34" charset="0"/>
              <a:buChar char="•"/>
            </a:pPr>
            <a:r>
              <a:rPr lang="en-AU" sz="1200" kern="1200" dirty="0" smtClean="0">
                <a:solidFill>
                  <a:schemeClr val="tx1"/>
                </a:solidFill>
                <a:effectLst/>
                <a:latin typeface="+mn-lt"/>
                <a:ea typeface="+mn-ea"/>
                <a:cs typeface="+mn-cs"/>
              </a:rPr>
              <a:t>This is done by looking at a series of the digital photos of the chamber ceiling to determine which stalactites have a water beads on their tip. </a:t>
            </a:r>
          </a:p>
          <a:p>
            <a:pPr marL="166031" indent="-166031">
              <a:buFont typeface="Arial" pitchFamily="34" charset="0"/>
              <a:buChar char="•"/>
            </a:pPr>
            <a:r>
              <a:rPr lang="en-AU" sz="1200" kern="1200" dirty="0" smtClean="0">
                <a:solidFill>
                  <a:schemeClr val="tx1"/>
                </a:solidFill>
                <a:effectLst/>
                <a:latin typeface="+mn-lt"/>
                <a:ea typeface="+mn-ea"/>
                <a:cs typeface="+mn-cs"/>
              </a:rPr>
              <a:t>One single frame from chamber 1 ceiling is shown in this Figure. In this ceiling portion, there is a total of 45 stalactites, among which 32 are actively dripping (red circles) and yellow ones are inactive. </a:t>
            </a:r>
          </a:p>
          <a:p>
            <a:pPr marL="166031" indent="-166031">
              <a:buFont typeface="Arial" pitchFamily="34" charset="0"/>
              <a:buChar char="•"/>
            </a:pPr>
            <a:r>
              <a:rPr lang="en-AU" sz="1200" kern="1200" dirty="0" smtClean="0">
                <a:solidFill>
                  <a:schemeClr val="tx1"/>
                </a:solidFill>
                <a:effectLst/>
                <a:latin typeface="+mn-lt"/>
                <a:ea typeface="+mn-ea"/>
                <a:cs typeface="+mn-cs"/>
              </a:rPr>
              <a:t>The table demonstrates the summary of results for both chambers considering </a:t>
            </a:r>
            <a:r>
              <a:rPr lang="en-AU" dirty="0" smtClean="0"/>
              <a:t>the active </a:t>
            </a:r>
            <a:r>
              <a:rPr lang="en-AU" dirty="0" err="1" smtClean="0"/>
              <a:t>stal</a:t>
            </a:r>
            <a:r>
              <a:rPr lang="en-AU" baseline="0" dirty="0" smtClean="0"/>
              <a:t> </a:t>
            </a:r>
            <a:r>
              <a:rPr lang="en-AU" dirty="0" smtClean="0"/>
              <a:t>percentages which is</a:t>
            </a:r>
            <a:r>
              <a:rPr lang="en-AU" baseline="0" dirty="0" smtClean="0"/>
              <a:t> 57% for chamber 1 and 76% for chamber 2</a:t>
            </a:r>
            <a:r>
              <a:rPr lang="en-AU" sz="1200" kern="1200" dirty="0" smtClean="0">
                <a:solidFill>
                  <a:schemeClr val="tx1"/>
                </a:solidFill>
                <a:effectLst/>
                <a:latin typeface="+mn-lt"/>
                <a:ea typeface="+mn-ea"/>
                <a:cs typeface="+mn-cs"/>
              </a:rPr>
              <a:t>. </a:t>
            </a:r>
          </a:p>
          <a:p>
            <a:pPr marL="166031" indent="-166031">
              <a:buFont typeface="Arial" pitchFamily="34" charset="0"/>
              <a:buChar char="•"/>
            </a:pPr>
            <a:r>
              <a:rPr lang="en-AU" sz="1200" kern="1200" dirty="0" smtClean="0">
                <a:solidFill>
                  <a:schemeClr val="tx1"/>
                </a:solidFill>
                <a:effectLst/>
                <a:latin typeface="+mn-lt"/>
                <a:ea typeface="+mn-ea"/>
                <a:cs typeface="+mn-cs"/>
              </a:rPr>
              <a:t>The average infiltration over the site is around 700</a:t>
            </a:r>
            <a:r>
              <a:rPr lang="en-AU" sz="1200" kern="1200" baseline="0" dirty="0" smtClean="0">
                <a:solidFill>
                  <a:schemeClr val="tx1"/>
                </a:solidFill>
                <a:effectLst/>
                <a:latin typeface="+mn-lt"/>
                <a:ea typeface="+mn-ea"/>
                <a:cs typeface="+mn-cs"/>
              </a:rPr>
              <a:t> mm/</a:t>
            </a:r>
            <a:r>
              <a:rPr lang="en-AU" sz="1200" kern="1200" baseline="0" dirty="0" err="1" smtClean="0">
                <a:solidFill>
                  <a:schemeClr val="tx1"/>
                </a:solidFill>
                <a:effectLst/>
                <a:latin typeface="+mn-lt"/>
                <a:ea typeface="+mn-ea"/>
                <a:cs typeface="+mn-cs"/>
              </a:rPr>
              <a:t>yr</a:t>
            </a:r>
            <a:r>
              <a:rPr lang="en-AU" sz="1200" kern="1200" baseline="0" dirty="0" smtClean="0">
                <a:solidFill>
                  <a:schemeClr val="tx1"/>
                </a:solidFill>
                <a:effectLst/>
                <a:latin typeface="+mn-lt"/>
                <a:ea typeface="+mn-ea"/>
                <a:cs typeface="+mn-cs"/>
              </a:rPr>
              <a:t>, and the drip flux is 840 for site 1 and 1170 mm/</a:t>
            </a:r>
            <a:r>
              <a:rPr lang="en-AU" sz="1200" kern="1200" baseline="0" dirty="0" err="1" smtClean="0">
                <a:solidFill>
                  <a:schemeClr val="tx1"/>
                </a:solidFill>
                <a:effectLst/>
                <a:latin typeface="+mn-lt"/>
                <a:ea typeface="+mn-ea"/>
                <a:cs typeface="+mn-cs"/>
              </a:rPr>
              <a:t>yr</a:t>
            </a:r>
            <a:r>
              <a:rPr lang="en-AU" sz="1200" kern="1200" baseline="0" dirty="0" smtClean="0">
                <a:solidFill>
                  <a:schemeClr val="tx1"/>
                </a:solidFill>
                <a:effectLst/>
                <a:latin typeface="+mn-lt"/>
                <a:ea typeface="+mn-ea"/>
                <a:cs typeface="+mn-cs"/>
              </a:rPr>
              <a:t> for site 2.</a:t>
            </a:r>
          </a:p>
          <a:p>
            <a:pPr marL="166031" indent="-166031">
              <a:buFont typeface="Arial" pitchFamily="34" charset="0"/>
              <a:buChar char="•"/>
            </a:pPr>
            <a:r>
              <a:rPr lang="en-AU" sz="1200" kern="1200" baseline="0" dirty="0" smtClean="0">
                <a:solidFill>
                  <a:schemeClr val="tx1"/>
                </a:solidFill>
                <a:effectLst/>
                <a:latin typeface="+mn-lt"/>
                <a:ea typeface="+mn-ea"/>
                <a:cs typeface="+mn-cs"/>
              </a:rPr>
              <a:t>Therefore the final </a:t>
            </a:r>
            <a:r>
              <a:rPr lang="en-AU" sz="1200" kern="1200" dirty="0" smtClean="0">
                <a:solidFill>
                  <a:schemeClr val="tx1"/>
                </a:solidFill>
                <a:effectLst/>
                <a:latin typeface="+mn-lt"/>
                <a:ea typeface="+mn-ea"/>
                <a:cs typeface="+mn-cs"/>
              </a:rPr>
              <a:t>representation of groundwater flow for the </a:t>
            </a:r>
            <a:r>
              <a:rPr lang="en-AU" sz="1200" kern="1200" dirty="0" err="1" smtClean="0">
                <a:solidFill>
                  <a:schemeClr val="tx1"/>
                </a:solidFill>
                <a:effectLst/>
                <a:latin typeface="+mn-lt"/>
                <a:ea typeface="+mn-ea"/>
                <a:cs typeface="+mn-cs"/>
              </a:rPr>
              <a:t>Tamala</a:t>
            </a:r>
            <a:r>
              <a:rPr lang="en-AU" sz="1200" kern="1200" dirty="0" smtClean="0">
                <a:solidFill>
                  <a:schemeClr val="tx1"/>
                </a:solidFill>
                <a:effectLst/>
                <a:latin typeface="+mn-lt"/>
                <a:ea typeface="+mn-ea"/>
                <a:cs typeface="+mn-cs"/>
              </a:rPr>
              <a:t> limestone formation in the Golgotha cave is shown in this fig. </a:t>
            </a:r>
          </a:p>
          <a:p>
            <a:pPr marL="166031" indent="-166031">
              <a:buFont typeface="Arial" pitchFamily="34" charset="0"/>
              <a:buChar char="•"/>
            </a:pPr>
            <a:r>
              <a:rPr lang="en-AU" sz="1200" kern="1200" dirty="0" smtClean="0">
                <a:solidFill>
                  <a:schemeClr val="tx1"/>
                </a:solidFill>
                <a:effectLst/>
                <a:latin typeface="+mn-lt"/>
                <a:ea typeface="+mn-ea"/>
                <a:cs typeface="+mn-cs"/>
              </a:rPr>
              <a:t>(a) shows a vertical section of the entire cave with possible groundwater flows. </a:t>
            </a:r>
          </a:p>
          <a:p>
            <a:pPr marL="166031" indent="-166031">
              <a:buFont typeface="Arial" pitchFamily="34" charset="0"/>
              <a:buChar char="•"/>
            </a:pPr>
            <a:r>
              <a:rPr lang="en-AU" sz="1200" kern="1200" dirty="0" smtClean="0">
                <a:solidFill>
                  <a:schemeClr val="tx1"/>
                </a:solidFill>
                <a:effectLst/>
                <a:latin typeface="+mn-lt"/>
                <a:ea typeface="+mn-ea"/>
                <a:cs typeface="+mn-cs"/>
              </a:rPr>
              <a:t>(b) and (c) illustrate close views of chambers 1 and 2 labelling areas of ground surface infiltration and drip discharge from cave ceilings (in red circle</a:t>
            </a:r>
            <a:r>
              <a:rPr lang="en-AU" sz="1200" kern="1200" dirty="0" smtClean="0">
                <a:solidFill>
                  <a:schemeClr val="tx1"/>
                </a:solidFill>
                <a:effectLst/>
                <a:latin typeface="+mn-lt"/>
                <a:ea typeface="+mn-ea"/>
                <a:cs typeface="+mn-cs"/>
              </a:rPr>
              <a:t>).</a:t>
            </a:r>
          </a:p>
          <a:p>
            <a:pPr marL="166031" indent="-166031">
              <a:buFont typeface="Arial" pitchFamily="34" charset="0"/>
              <a:buChar char="•"/>
            </a:pPr>
            <a:r>
              <a:rPr lang="en-AU" sz="1200" kern="1200" dirty="0" smtClean="0">
                <a:solidFill>
                  <a:schemeClr val="tx1"/>
                </a:solidFill>
                <a:effectLst/>
                <a:latin typeface="+mn-lt"/>
                <a:ea typeface="+mn-ea"/>
                <a:cs typeface="+mn-cs"/>
              </a:rPr>
              <a:t>From the analyses and observations we find that the majority of the cave ceiling portion is dry in our cave site, suggesting the possibility of capillary effect with water moving around the cave rather than passing through it.</a:t>
            </a:r>
            <a:endParaRPr lang="en-AU" dirty="0" smtClean="0"/>
          </a:p>
        </p:txBody>
      </p:sp>
      <p:sp>
        <p:nvSpPr>
          <p:cNvPr id="4" name="Slide Number Placeholder 3"/>
          <p:cNvSpPr>
            <a:spLocks noGrp="1"/>
          </p:cNvSpPr>
          <p:nvPr>
            <p:ph type="sldNum" sz="quarter" idx="10"/>
          </p:nvPr>
        </p:nvSpPr>
        <p:spPr/>
        <p:txBody>
          <a:bodyPr/>
          <a:lstStyle/>
          <a:p>
            <a:pPr>
              <a:defRPr/>
            </a:pPr>
            <a:fld id="{CED23D58-D6CF-40C5-BCED-EBCD1C9F0AD0}" type="slidenum">
              <a:rPr lang="en-US" smtClean="0"/>
              <a:pPr>
                <a:defRPr/>
              </a:pPr>
              <a:t>9</a:t>
            </a:fld>
            <a:endParaRPr lang="en-US"/>
          </a:p>
        </p:txBody>
      </p:sp>
    </p:spTree>
    <p:extLst>
      <p:ext uri="{BB962C8B-B14F-4D97-AF65-F5344CB8AC3E}">
        <p14:creationId xmlns:p14="http://schemas.microsoft.com/office/powerpoint/2010/main" val="1032517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2050" name="Picture 2" descr="C:\Documents and Settings\z3349205\Desktop\UNSWAUST_header RGB.jpg"/>
          <p:cNvPicPr>
            <a:picLocks noChangeAspect="1" noChangeArrowheads="1"/>
          </p:cNvPicPr>
          <p:nvPr userDrawn="1"/>
        </p:nvPicPr>
        <p:blipFill>
          <a:blip r:embed="rId2" cstate="print"/>
          <a:srcRect/>
          <a:stretch>
            <a:fillRect/>
          </a:stretch>
        </p:blipFill>
        <p:spPr bwMode="auto">
          <a:xfrm>
            <a:off x="0" y="1059582"/>
            <a:ext cx="9147600" cy="1616642"/>
          </a:xfrm>
          <a:prstGeom prst="rect">
            <a:avLst/>
          </a:prstGeom>
          <a:noFill/>
        </p:spPr>
      </p:pic>
      <p:sp>
        <p:nvSpPr>
          <p:cNvPr id="17" name="Text Placeholder 4"/>
          <p:cNvSpPr>
            <a:spLocks noGrp="1"/>
          </p:cNvSpPr>
          <p:nvPr>
            <p:ph type="body" sz="quarter" idx="10"/>
          </p:nvPr>
        </p:nvSpPr>
        <p:spPr>
          <a:xfrm>
            <a:off x="2592000" y="1255501"/>
            <a:ext cx="5688012" cy="432308"/>
          </a:xfrm>
          <a:prstGeom prst="rect">
            <a:avLst/>
          </a:prstGeom>
        </p:spPr>
        <p:txBody>
          <a:bodyPr/>
          <a:lstStyle>
            <a:lvl1pPr>
              <a:buNone/>
              <a:defRPr baseline="0">
                <a:latin typeface="+mj-lt"/>
                <a:cs typeface="Arial" pitchFamily="34" charset="0"/>
              </a:defRPr>
            </a:lvl1pPr>
          </a:lstStyle>
          <a:p>
            <a:pPr lvl="0"/>
            <a:r>
              <a:rPr lang="en-US" smtClean="0"/>
              <a:t>Click to edit Master text styles</a:t>
            </a:r>
          </a:p>
        </p:txBody>
      </p:sp>
      <p:sp>
        <p:nvSpPr>
          <p:cNvPr id="18" name="Text Placeholder 6"/>
          <p:cNvSpPr>
            <a:spLocks noGrp="1"/>
          </p:cNvSpPr>
          <p:nvPr>
            <p:ph type="body" sz="quarter" idx="11"/>
          </p:nvPr>
        </p:nvSpPr>
        <p:spPr>
          <a:xfrm>
            <a:off x="2592000" y="1668600"/>
            <a:ext cx="5689600" cy="323850"/>
          </a:xfrm>
          <a:prstGeom prst="rect">
            <a:avLst/>
          </a:prstGeom>
        </p:spPr>
        <p:txBody>
          <a:bodyPr/>
          <a:lstStyle>
            <a:lvl1pPr>
              <a:buNone/>
              <a:defRPr sz="2000">
                <a:latin typeface="+mj-lt"/>
                <a:cs typeface="Arial" pitchFamily="34" charset="0"/>
              </a:defRPr>
            </a:lvl1pPr>
          </a:lstStyle>
          <a:p>
            <a:pPr lvl="0"/>
            <a:r>
              <a:rPr lang="en-US" smtClean="0"/>
              <a:t>Click to edit Master text styles</a:t>
            </a:r>
          </a:p>
        </p:txBody>
      </p:sp>
      <p:sp>
        <p:nvSpPr>
          <p:cNvPr id="19" name="Text Placeholder 8"/>
          <p:cNvSpPr>
            <a:spLocks noGrp="1"/>
          </p:cNvSpPr>
          <p:nvPr>
            <p:ph type="body" sz="quarter" idx="12"/>
          </p:nvPr>
        </p:nvSpPr>
        <p:spPr>
          <a:xfrm>
            <a:off x="2592000" y="2448900"/>
            <a:ext cx="5689600" cy="270272"/>
          </a:xfrm>
          <a:prstGeom prst="rect">
            <a:avLst/>
          </a:prstGeom>
        </p:spPr>
        <p:txBody>
          <a:bodyPr/>
          <a:lstStyle>
            <a:lvl1pPr>
              <a:buNone/>
              <a:defRPr sz="1200" b="1" baseline="0">
                <a:latin typeface="+mj-lt"/>
                <a:cs typeface="Arial" pitchFamily="34" charset="0"/>
              </a:defRPr>
            </a:lvl1pPr>
          </a:lstStyle>
          <a:p>
            <a:pPr lvl="0"/>
            <a:r>
              <a:rPr lang="en-US"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026" name="Picture 2" descr="C:\Documents and Settings\z3349205\Desktop\UNSWAUST_footer RGB.jpg"/>
          <p:cNvPicPr>
            <a:picLocks noChangeAspect="1" noChangeArrowheads="1"/>
          </p:cNvPicPr>
          <p:nvPr userDrawn="1"/>
        </p:nvPicPr>
        <p:blipFill>
          <a:blip r:embed="rId2" cstate="print"/>
          <a:srcRect/>
          <a:stretch>
            <a:fillRect/>
          </a:stretch>
        </p:blipFill>
        <p:spPr bwMode="auto">
          <a:xfrm>
            <a:off x="-3600" y="4671859"/>
            <a:ext cx="9147600" cy="471641"/>
          </a:xfrm>
          <a:prstGeom prst="rect">
            <a:avLst/>
          </a:prstGeom>
          <a:noFill/>
        </p:spPr>
      </p:pic>
      <p:sp>
        <p:nvSpPr>
          <p:cNvPr id="2" name="Title 1"/>
          <p:cNvSpPr>
            <a:spLocks noGrp="1"/>
          </p:cNvSpPr>
          <p:nvPr>
            <p:ph type="title"/>
          </p:nvPr>
        </p:nvSpPr>
        <p:spPr>
          <a:xfrm>
            <a:off x="457200" y="357504"/>
            <a:ext cx="8229600" cy="594066"/>
          </a:xfrm>
          <a:prstGeom prst="rect">
            <a:avLst/>
          </a:prstGeom>
        </p:spPr>
        <p:txBody>
          <a:bodyPr/>
          <a:lstStyle>
            <a:lvl1pPr algn="l">
              <a:defRPr sz="3000" baseline="0">
                <a:latin typeface="+mj-lt"/>
                <a:cs typeface="Microsoft Sans Serif" pitchFamily="34" charset="0"/>
              </a:defRPr>
            </a:lvl1pPr>
          </a:lstStyle>
          <a:p>
            <a:r>
              <a:rPr lang="en-US" smtClean="0"/>
              <a:t>Click to edit Master title style</a:t>
            </a:r>
            <a:endParaRPr lang="en-AU" dirty="0"/>
          </a:p>
        </p:txBody>
      </p:sp>
      <p:sp>
        <p:nvSpPr>
          <p:cNvPr id="3" name="Content Placeholder 2"/>
          <p:cNvSpPr>
            <a:spLocks noGrp="1"/>
          </p:cNvSpPr>
          <p:nvPr>
            <p:ph idx="1"/>
          </p:nvPr>
        </p:nvSpPr>
        <p:spPr>
          <a:xfrm>
            <a:off x="457200" y="1113588"/>
            <a:ext cx="8229600" cy="3240360"/>
          </a:xfrm>
          <a:prstGeom prst="rect">
            <a:avLst/>
          </a:prstGeom>
        </p:spPr>
        <p:txBody>
          <a:bodyPr/>
          <a:lstStyle>
            <a:lvl1pPr>
              <a:buFont typeface="Arial" pitchFamily="34" charset="0"/>
              <a:buChar char="•"/>
              <a:defRPr sz="1400" baseline="0">
                <a:latin typeface="+mn-lt"/>
                <a:cs typeface="Microsoft Sans Serif" pitchFamily="34" charset="0"/>
              </a:defRPr>
            </a:lvl1pPr>
            <a:lvl2pPr>
              <a:defRPr sz="1400"/>
            </a:lvl2pPr>
            <a:lvl3pPr>
              <a:buFont typeface="Courier New" pitchFamily="49" charset="0"/>
              <a:buChar char="o"/>
              <a:defRPr sz="1400"/>
            </a:lvl3pPr>
            <a:lvl4pPr>
              <a:buFont typeface="Wingdings" pitchFamily="2" charset="2"/>
              <a:buChar cha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smtClean="0"/>
          </a:p>
          <a:p>
            <a:pPr lvl="0"/>
            <a:endParaRPr lang="en-US" dirty="0" smtClean="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Picture 2" descr="C:\Documents and Settings\z3349205\Desktop\UNSWAUST_header RGB.jpg"/>
          <p:cNvPicPr>
            <a:picLocks noChangeAspect="1" noChangeArrowheads="1"/>
          </p:cNvPicPr>
          <p:nvPr userDrawn="1"/>
        </p:nvPicPr>
        <p:blipFill>
          <a:blip r:embed="rId2" cstate="print"/>
          <a:srcRect/>
          <a:stretch>
            <a:fillRect/>
          </a:stretch>
        </p:blipFill>
        <p:spPr bwMode="auto">
          <a:xfrm>
            <a:off x="-3600" y="2301720"/>
            <a:ext cx="9147600" cy="1616642"/>
          </a:xfrm>
          <a:prstGeom prst="rect">
            <a:avLst/>
          </a:prstGeom>
          <a:noFill/>
        </p:spPr>
      </p:pic>
      <p:sp>
        <p:nvSpPr>
          <p:cNvPr id="8" name="Text Placeholder 4"/>
          <p:cNvSpPr>
            <a:spLocks noGrp="1"/>
          </p:cNvSpPr>
          <p:nvPr>
            <p:ph type="body" sz="quarter" idx="10"/>
          </p:nvPr>
        </p:nvSpPr>
        <p:spPr>
          <a:xfrm>
            <a:off x="2592000" y="2484001"/>
            <a:ext cx="5688012" cy="432308"/>
          </a:xfrm>
          <a:prstGeom prst="rect">
            <a:avLst/>
          </a:prstGeom>
        </p:spPr>
        <p:txBody>
          <a:bodyPr/>
          <a:lstStyle>
            <a:lvl1pPr>
              <a:buNone/>
              <a:defRPr baseline="0">
                <a:latin typeface="+mj-lt"/>
                <a:cs typeface="Microsoft Sans Serif" pitchFamily="34" charset="0"/>
              </a:defRPr>
            </a:lvl1pPr>
          </a:lstStyle>
          <a:p>
            <a:pPr lvl="0"/>
            <a:r>
              <a:rPr lang="en-US" smtClean="0"/>
              <a:t>Click to edit Master text styles</a:t>
            </a:r>
          </a:p>
        </p:txBody>
      </p:sp>
      <p:sp>
        <p:nvSpPr>
          <p:cNvPr id="12" name="Text Placeholder 6"/>
          <p:cNvSpPr>
            <a:spLocks noGrp="1"/>
          </p:cNvSpPr>
          <p:nvPr>
            <p:ph type="body" sz="quarter" idx="11"/>
          </p:nvPr>
        </p:nvSpPr>
        <p:spPr>
          <a:xfrm>
            <a:off x="2592000" y="2895786"/>
            <a:ext cx="5689600" cy="323850"/>
          </a:xfrm>
          <a:prstGeom prst="rect">
            <a:avLst/>
          </a:prstGeom>
        </p:spPr>
        <p:txBody>
          <a:bodyPr/>
          <a:lstStyle>
            <a:lvl1pPr>
              <a:buNone/>
              <a:defRPr sz="2000">
                <a:latin typeface="+mj-lt"/>
                <a:cs typeface="Microsoft Sans Serif" pitchFamily="34" charset="0"/>
              </a:defRPr>
            </a:lvl1pPr>
          </a:lstStyle>
          <a:p>
            <a:pPr lvl="0"/>
            <a:r>
              <a:rPr lang="en-US" smtClean="0"/>
              <a:t>Click to edit Master text styles</a:t>
            </a:r>
          </a:p>
        </p:txBody>
      </p:sp>
      <p:sp>
        <p:nvSpPr>
          <p:cNvPr id="13" name="Text Placeholder 8"/>
          <p:cNvSpPr>
            <a:spLocks noGrp="1"/>
          </p:cNvSpPr>
          <p:nvPr>
            <p:ph type="body" sz="quarter" idx="12"/>
          </p:nvPr>
        </p:nvSpPr>
        <p:spPr>
          <a:xfrm>
            <a:off x="2592000" y="3680100"/>
            <a:ext cx="5689600" cy="270272"/>
          </a:xfrm>
          <a:prstGeom prst="rect">
            <a:avLst/>
          </a:prstGeom>
        </p:spPr>
        <p:txBody>
          <a:bodyPr/>
          <a:lstStyle>
            <a:lvl1pPr>
              <a:buNone/>
              <a:defRPr sz="1200" b="1" baseline="0">
                <a:latin typeface="+mj-lt"/>
                <a:cs typeface="Microsoft Sans Serif" pitchFamily="34" charset="0"/>
              </a:defRPr>
            </a:lvl1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457200" y="1151335"/>
            <a:ext cx="4040188" cy="479822"/>
          </a:xfrm>
          <a:prstGeom prst="rect">
            <a:avLst/>
          </a:prstGeom>
        </p:spPr>
        <p:txBody>
          <a:bodyPr/>
          <a:lstStyle>
            <a:lvl1pPr>
              <a:buNone/>
              <a:defRPr sz="2000">
                <a:latin typeface="+mn-lt"/>
                <a:cs typeface="Microsoft Sans Serif" pitchFamily="34" charset="0"/>
              </a:defRPr>
            </a:lvl1pPr>
          </a:lstStyle>
          <a:p>
            <a:pPr lvl="0"/>
            <a:r>
              <a:rPr lang="en-US" dirty="0" smtClean="0"/>
              <a:t>Click to edit Master text styles</a:t>
            </a:r>
          </a:p>
        </p:txBody>
      </p:sp>
      <p:sp>
        <p:nvSpPr>
          <p:cNvPr id="5" name="Content Placeholder 3"/>
          <p:cNvSpPr>
            <a:spLocks noGrp="1"/>
          </p:cNvSpPr>
          <p:nvPr>
            <p:ph sz="half" idx="2"/>
          </p:nvPr>
        </p:nvSpPr>
        <p:spPr>
          <a:xfrm>
            <a:off x="457200" y="1631157"/>
            <a:ext cx="4040188" cy="2722792"/>
          </a:xfrm>
          <a:prstGeom prst="rect">
            <a:avLst/>
          </a:prstGeom>
        </p:spPr>
        <p:txBody>
          <a:bodyPr/>
          <a:lstStyle>
            <a:lvl1pPr>
              <a:defRPr sz="1400">
                <a:latin typeface="+mn-lt"/>
                <a:cs typeface="Microsoft Sans Serif" pitchFamily="34" charset="0"/>
              </a:defRPr>
            </a:lvl1pPr>
            <a:lvl2pPr>
              <a:defRPr sz="1400"/>
            </a:lvl2pPr>
            <a:lvl3pPr>
              <a:buFont typeface="Courier New" pitchFamily="49" charset="0"/>
              <a:buChar char="o"/>
              <a:defRPr sz="1400"/>
            </a:lvl3pPr>
            <a:lvl4pPr>
              <a:buFont typeface="Wingdings" pitchFamily="2" charset="2"/>
              <a:buChar cha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6" name="Text Placeholder 4"/>
          <p:cNvSpPr>
            <a:spLocks noGrp="1"/>
          </p:cNvSpPr>
          <p:nvPr>
            <p:ph type="body" sz="quarter" idx="3"/>
          </p:nvPr>
        </p:nvSpPr>
        <p:spPr>
          <a:xfrm>
            <a:off x="4645026" y="1151335"/>
            <a:ext cx="4041775" cy="479822"/>
          </a:xfrm>
          <a:prstGeom prst="rect">
            <a:avLst/>
          </a:prstGeom>
        </p:spPr>
        <p:txBody>
          <a:bodyPr/>
          <a:lstStyle>
            <a:lvl1pPr>
              <a:buNone/>
              <a:defRPr sz="2000">
                <a:latin typeface="+mn-lt"/>
                <a:cs typeface="Microsoft Sans Serif" pitchFamily="34" charset="0"/>
              </a:defRPr>
            </a:lvl1pPr>
          </a:lstStyle>
          <a:p>
            <a:pPr lvl="0"/>
            <a:r>
              <a:rPr lang="en-US" dirty="0" smtClean="0"/>
              <a:t>Click to edit Master text styles</a:t>
            </a:r>
          </a:p>
        </p:txBody>
      </p:sp>
      <p:sp>
        <p:nvSpPr>
          <p:cNvPr id="7" name="Content Placeholder 5"/>
          <p:cNvSpPr>
            <a:spLocks noGrp="1"/>
          </p:cNvSpPr>
          <p:nvPr>
            <p:ph sz="quarter" idx="4"/>
          </p:nvPr>
        </p:nvSpPr>
        <p:spPr>
          <a:xfrm>
            <a:off x="4645026" y="1631157"/>
            <a:ext cx="4041775" cy="2722792"/>
          </a:xfrm>
          <a:prstGeom prst="rect">
            <a:avLst/>
          </a:prstGeom>
        </p:spPr>
        <p:txBody>
          <a:bodyPr/>
          <a:lstStyle>
            <a:lvl1pPr marL="342900" marR="0" indent="-342900" algn="l" defTabSz="914400" rtl="0" eaLnBrk="1" fontAlgn="base" latinLnBrk="0" hangingPunct="1">
              <a:lnSpc>
                <a:spcPct val="100000"/>
              </a:lnSpc>
              <a:spcBef>
                <a:spcPct val="20000"/>
              </a:spcBef>
              <a:spcAft>
                <a:spcPct val="0"/>
              </a:spcAft>
              <a:buClrTx/>
              <a:buSzTx/>
              <a:buFont typeface="Arial" charset="0"/>
              <a:buChar char="•"/>
              <a:tabLst/>
              <a:defRPr sz="1400">
                <a:latin typeface="+mn-lt"/>
                <a:cs typeface="Microsoft Sans Serif" pitchFamily="34" charset="0"/>
              </a:defRPr>
            </a:lvl1pPr>
            <a:lvl2pPr>
              <a:defRPr sz="1400"/>
            </a:lvl2pPr>
            <a:lvl3pPr>
              <a:buFont typeface="Courier New" pitchFamily="49" charset="0"/>
              <a:buChar char="o"/>
              <a:defRPr sz="1400"/>
            </a:lvl3pPr>
            <a:lvl4pPr>
              <a:buFont typeface="Wingdings" pitchFamily="2" charset="2"/>
              <a:buChar char="§"/>
              <a:defRPr sz="1400"/>
            </a:lvl4pPr>
            <a:lvl5pPr>
              <a:defRPr sz="1400"/>
            </a:lvl5p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smtClean="0"/>
          </a:p>
        </p:txBody>
      </p:sp>
      <p:sp>
        <p:nvSpPr>
          <p:cNvPr id="8" name="Title 1"/>
          <p:cNvSpPr>
            <a:spLocks noGrp="1"/>
          </p:cNvSpPr>
          <p:nvPr>
            <p:ph type="title"/>
          </p:nvPr>
        </p:nvSpPr>
        <p:spPr>
          <a:xfrm>
            <a:off x="457200" y="357504"/>
            <a:ext cx="8229600" cy="594066"/>
          </a:xfrm>
          <a:prstGeom prst="rect">
            <a:avLst/>
          </a:prstGeom>
        </p:spPr>
        <p:txBody>
          <a:bodyPr/>
          <a:lstStyle>
            <a:lvl1pPr algn="l">
              <a:defRPr sz="3000" baseline="0">
                <a:latin typeface="+mj-lt"/>
                <a:cs typeface="Microsoft Sans Serif" pitchFamily="34" charset="0"/>
              </a:defRPr>
            </a:lvl1pPr>
          </a:lstStyle>
          <a:p>
            <a:r>
              <a:rPr lang="en-US" dirty="0" smtClean="0"/>
              <a:t>Click to edit Master title style</a:t>
            </a:r>
            <a:endParaRPr lang="en-AU" dirty="0"/>
          </a:p>
        </p:txBody>
      </p:sp>
      <p:pic>
        <p:nvPicPr>
          <p:cNvPr id="10" name="Picture 2" descr="C:\Documents and Settings\z3349205\Desktop\UNSWAUST_footer RGB.jpg"/>
          <p:cNvPicPr>
            <a:picLocks noChangeAspect="1" noChangeArrowheads="1"/>
          </p:cNvPicPr>
          <p:nvPr userDrawn="1"/>
        </p:nvPicPr>
        <p:blipFill>
          <a:blip r:embed="rId2" cstate="print"/>
          <a:srcRect/>
          <a:stretch>
            <a:fillRect/>
          </a:stretch>
        </p:blipFill>
        <p:spPr bwMode="auto">
          <a:xfrm>
            <a:off x="-3600" y="4671859"/>
            <a:ext cx="9147600" cy="471641"/>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21494"/>
            <a:ext cx="4038600" cy="3232454"/>
          </a:xfrm>
          <a:prstGeom prst="rect">
            <a:avLst/>
          </a:prstGeom>
        </p:spPr>
        <p:txBody>
          <a:bodyPr/>
          <a:lstStyle>
            <a:lvl1pPr>
              <a:defRPr sz="1400">
                <a:latin typeface="+mn-lt"/>
                <a:cs typeface="Microsoft Sans Serif" pitchFamily="34" charset="0"/>
              </a:defRPr>
            </a:lvl1pPr>
            <a:lvl2pPr>
              <a:defRPr sz="1400">
                <a:latin typeface="+mn-lt"/>
                <a:cs typeface="Microsoft Sans Serif" pitchFamily="34" charset="0"/>
              </a:defRPr>
            </a:lvl2pPr>
            <a:lvl3pPr>
              <a:buFont typeface="Courier New" pitchFamily="49" charset="0"/>
              <a:buChar char="o"/>
              <a:defRPr sz="1400">
                <a:latin typeface="+mn-lt"/>
                <a:cs typeface="Microsoft Sans Serif" pitchFamily="34" charset="0"/>
              </a:defRPr>
            </a:lvl3pPr>
            <a:lvl4pPr>
              <a:buFont typeface="Wingdings" pitchFamily="2" charset="2"/>
              <a:buChar char="§"/>
              <a:defRPr sz="1400">
                <a:latin typeface="+mn-lt"/>
                <a:cs typeface="Microsoft Sans Serif" pitchFamily="34" charset="0"/>
              </a:defRPr>
            </a:lvl4pPr>
            <a:lvl5pPr>
              <a:defRPr sz="1400">
                <a:latin typeface="+mn-lt"/>
                <a:cs typeface="Microsoft Sans Serif"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Content Placeholder 3"/>
          <p:cNvSpPr>
            <a:spLocks noGrp="1"/>
          </p:cNvSpPr>
          <p:nvPr>
            <p:ph sz="half" idx="2"/>
          </p:nvPr>
        </p:nvSpPr>
        <p:spPr>
          <a:xfrm>
            <a:off x="4648200" y="1113588"/>
            <a:ext cx="4038600" cy="3240360"/>
          </a:xfrm>
          <a:prstGeom prst="rect">
            <a:avLst/>
          </a:prstGeom>
        </p:spPr>
        <p:txBody>
          <a:bodyPr/>
          <a:lstStyle>
            <a:lvl1pPr>
              <a:defRPr sz="1400">
                <a:latin typeface="+mn-lt"/>
                <a:cs typeface="Microsoft Sans Serif" pitchFamily="34" charset="0"/>
              </a:defRPr>
            </a:lvl1pPr>
            <a:lvl2pPr>
              <a:defRPr sz="1400">
                <a:latin typeface="+mn-lt"/>
                <a:cs typeface="Microsoft Sans Serif" pitchFamily="34" charset="0"/>
              </a:defRPr>
            </a:lvl2pPr>
            <a:lvl3pPr>
              <a:buFont typeface="Courier New" pitchFamily="49" charset="0"/>
              <a:buChar char="o"/>
              <a:defRPr sz="1400">
                <a:latin typeface="+mn-lt"/>
                <a:cs typeface="Microsoft Sans Serif" pitchFamily="34" charset="0"/>
              </a:defRPr>
            </a:lvl3pPr>
            <a:lvl4pPr>
              <a:buFont typeface="Wingdings" pitchFamily="2" charset="2"/>
              <a:buChar char="§"/>
              <a:defRPr sz="1400">
                <a:latin typeface="+mn-lt"/>
                <a:cs typeface="Microsoft Sans Serif" pitchFamily="34" charset="0"/>
              </a:defRPr>
            </a:lvl4pPr>
            <a:lvl5pPr>
              <a:defRPr sz="1400">
                <a:latin typeface="+mn-lt"/>
                <a:cs typeface="Microsoft Sans Serif"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9" name="Title 1"/>
          <p:cNvSpPr>
            <a:spLocks noGrp="1"/>
          </p:cNvSpPr>
          <p:nvPr>
            <p:ph type="title"/>
          </p:nvPr>
        </p:nvSpPr>
        <p:spPr>
          <a:xfrm>
            <a:off x="457200" y="357504"/>
            <a:ext cx="8229600" cy="594066"/>
          </a:xfrm>
          <a:prstGeom prst="rect">
            <a:avLst/>
          </a:prstGeom>
        </p:spPr>
        <p:txBody>
          <a:bodyPr/>
          <a:lstStyle>
            <a:lvl1pPr algn="l">
              <a:defRPr sz="3000" baseline="0">
                <a:latin typeface="+mj-lt"/>
                <a:cs typeface="Microsoft Sans Serif" pitchFamily="34" charset="0"/>
              </a:defRPr>
            </a:lvl1pPr>
          </a:lstStyle>
          <a:p>
            <a:r>
              <a:rPr lang="en-US" dirty="0" smtClean="0"/>
              <a:t>Click to edit Master title style</a:t>
            </a:r>
            <a:endParaRPr lang="en-AU" dirty="0"/>
          </a:p>
        </p:txBody>
      </p:sp>
      <p:pic>
        <p:nvPicPr>
          <p:cNvPr id="6" name="Picture 2" descr="C:\Documents and Settings\z3349205\Desktop\UNSWAUST_footer RGB.jpg"/>
          <p:cNvPicPr>
            <a:picLocks noChangeAspect="1" noChangeArrowheads="1"/>
          </p:cNvPicPr>
          <p:nvPr userDrawn="1"/>
        </p:nvPicPr>
        <p:blipFill>
          <a:blip r:embed="rId2" cstate="print"/>
          <a:srcRect/>
          <a:stretch>
            <a:fillRect/>
          </a:stretch>
        </p:blipFill>
        <p:spPr bwMode="auto">
          <a:xfrm>
            <a:off x="-3600" y="4671859"/>
            <a:ext cx="9147600" cy="471641"/>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0">
                <a:latin typeface="Microsoft Sans Serif" pitchFamily="34" charset="0"/>
                <a:cs typeface="Microsoft Sans Serif" pitchFamily="34" charset="0"/>
              </a:defRPr>
            </a:lvl1pPr>
          </a:lstStyle>
          <a:p>
            <a:r>
              <a:rPr lang="en-US" smtClean="0"/>
              <a:t>Click to edit Master title style</a:t>
            </a:r>
            <a:endParaRPr lang="en-AU" dirty="0"/>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2000">
                <a:latin typeface="Microsoft Sans Serif" pitchFamily="34" charset="0"/>
                <a:cs typeface="Microsoft Sans Serif"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AU" noProof="0" dirty="0"/>
          </a:p>
        </p:txBody>
      </p:sp>
      <p:sp>
        <p:nvSpPr>
          <p:cNvPr id="4" name="Text Placeholder 3"/>
          <p:cNvSpPr>
            <a:spLocks noGrp="1"/>
          </p:cNvSpPr>
          <p:nvPr>
            <p:ph type="body" sz="half" idx="2"/>
          </p:nvPr>
        </p:nvSpPr>
        <p:spPr>
          <a:xfrm>
            <a:off x="1792288" y="4025503"/>
            <a:ext cx="5486400" cy="328445"/>
          </a:xfrm>
          <a:prstGeom prst="rect">
            <a:avLst/>
          </a:prstGeom>
        </p:spPr>
        <p:txBody>
          <a:bodyPr/>
          <a:lstStyle>
            <a:lvl1pPr marL="0" indent="0">
              <a:buNone/>
              <a:defRPr sz="1400">
                <a:latin typeface="Microsoft Sans Serif" pitchFamily="34" charset="0"/>
                <a:cs typeface="Microsoft Sans Serif"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pic>
        <p:nvPicPr>
          <p:cNvPr id="6" name="Picture 2" descr="C:\Documents and Settings\z3349205\Desktop\UNSWAUST_footer RGB.jpg"/>
          <p:cNvPicPr>
            <a:picLocks noChangeAspect="1" noChangeArrowheads="1"/>
          </p:cNvPicPr>
          <p:nvPr userDrawn="1"/>
        </p:nvPicPr>
        <p:blipFill>
          <a:blip r:embed="rId2" cstate="print"/>
          <a:srcRect/>
          <a:stretch>
            <a:fillRect/>
          </a:stretch>
        </p:blipFill>
        <p:spPr bwMode="auto">
          <a:xfrm>
            <a:off x="-3600" y="4671859"/>
            <a:ext cx="9147600" cy="471641"/>
          </a:xfrm>
          <a:prstGeom prst="rect">
            <a:avLst/>
          </a:prstGeom>
          <a:noFill/>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2" r:id="rId4"/>
    <p:sldLayoutId id="2147483781" r:id="rId5"/>
    <p:sldLayoutId id="2147483786" r:id="rId6"/>
  </p:sldLayoutIdLst>
  <p:timing>
    <p:tnLst>
      <p:par>
        <p:cTn id="1" dur="indefinite" restart="never" nodeType="tmRoot"/>
      </p:par>
    </p:tnLst>
  </p:timing>
  <p:hf sldNum="0" hd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Arial" charset="0"/>
        </a:defRPr>
      </a:lvl2pPr>
      <a:lvl3pPr algn="ctr" rtl="0" eaLnBrk="1" fontAlgn="base" hangingPunct="1">
        <a:spcBef>
          <a:spcPct val="0"/>
        </a:spcBef>
        <a:spcAft>
          <a:spcPct val="0"/>
        </a:spcAft>
        <a:defRPr sz="4400">
          <a:solidFill>
            <a:schemeClr val="tx1"/>
          </a:solidFill>
          <a:latin typeface="Arial" charset="0"/>
        </a:defRPr>
      </a:lvl3pPr>
      <a:lvl4pPr algn="ctr" rtl="0" eaLnBrk="1" fontAlgn="base" hangingPunct="1">
        <a:spcBef>
          <a:spcPct val="0"/>
        </a:spcBef>
        <a:spcAft>
          <a:spcPct val="0"/>
        </a:spcAft>
        <a:defRPr sz="4400">
          <a:solidFill>
            <a:schemeClr val="tx1"/>
          </a:solidFill>
          <a:latin typeface="Arial" charset="0"/>
        </a:defRPr>
      </a:lvl4pPr>
      <a:lvl5pPr algn="ctr" rtl="0" eaLnBrk="1" fontAlgn="base" hangingPunct="1">
        <a:spcBef>
          <a:spcPct val="0"/>
        </a:spcBef>
        <a:spcAft>
          <a:spcPct val="0"/>
        </a:spcAft>
        <a:defRPr sz="4400">
          <a:solidFill>
            <a:schemeClr val="tx1"/>
          </a:solidFill>
          <a:latin typeface="Arial" charset="0"/>
        </a:defRPr>
      </a:lvl5pPr>
      <a:lvl6pPr marL="457200" algn="ctr" rtl="0" eaLnBrk="1" fontAlgn="base" hangingPunct="1">
        <a:spcBef>
          <a:spcPct val="0"/>
        </a:spcBef>
        <a:spcAft>
          <a:spcPct val="0"/>
        </a:spcAft>
        <a:defRPr sz="4400">
          <a:solidFill>
            <a:schemeClr val="tx1"/>
          </a:solidFill>
          <a:latin typeface="Sommet" pitchFamily="50" charset="0"/>
        </a:defRPr>
      </a:lvl6pPr>
      <a:lvl7pPr marL="914400" algn="ctr" rtl="0" eaLnBrk="1" fontAlgn="base" hangingPunct="1">
        <a:spcBef>
          <a:spcPct val="0"/>
        </a:spcBef>
        <a:spcAft>
          <a:spcPct val="0"/>
        </a:spcAft>
        <a:defRPr sz="4400">
          <a:solidFill>
            <a:schemeClr val="tx1"/>
          </a:solidFill>
          <a:latin typeface="Sommet" pitchFamily="50" charset="0"/>
        </a:defRPr>
      </a:lvl7pPr>
      <a:lvl8pPr marL="1371600" algn="ctr" rtl="0" eaLnBrk="1" fontAlgn="base" hangingPunct="1">
        <a:spcBef>
          <a:spcPct val="0"/>
        </a:spcBef>
        <a:spcAft>
          <a:spcPct val="0"/>
        </a:spcAft>
        <a:defRPr sz="4400">
          <a:solidFill>
            <a:schemeClr val="tx1"/>
          </a:solidFill>
          <a:latin typeface="Sommet" pitchFamily="50" charset="0"/>
        </a:defRPr>
      </a:lvl8pPr>
      <a:lvl9pPr marL="1828800" algn="ctr" rtl="0" eaLnBrk="1" fontAlgn="base" hangingPunct="1">
        <a:spcBef>
          <a:spcPct val="0"/>
        </a:spcBef>
        <a:spcAft>
          <a:spcPct val="0"/>
        </a:spcAft>
        <a:defRPr sz="4400">
          <a:solidFill>
            <a:schemeClr val="tx1"/>
          </a:solidFill>
          <a:latin typeface="Sommet" pitchFamily="50"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9" y="476"/>
            <a:ext cx="9148570" cy="2052228"/>
          </a:xfrm>
          <a:prstGeom prst="rect">
            <a:avLst/>
          </a:prstGeom>
        </p:spPr>
      </p:pic>
      <p:sp>
        <p:nvSpPr>
          <p:cNvPr id="6" name="Text Placeholder 1"/>
          <p:cNvSpPr txBox="1">
            <a:spLocks/>
          </p:cNvSpPr>
          <p:nvPr/>
        </p:nvSpPr>
        <p:spPr>
          <a:xfrm>
            <a:off x="2123728" y="51470"/>
            <a:ext cx="6840760" cy="972108"/>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AU" sz="2400" dirty="0"/>
              <a:t>Characterising Groundwater Recharge from Cave Terrestrial </a:t>
            </a:r>
            <a:r>
              <a:rPr lang="en-AU" sz="2400" dirty="0" smtClean="0"/>
              <a:t>LiDAR </a:t>
            </a:r>
            <a:r>
              <a:rPr lang="en-AU" sz="2400" dirty="0"/>
              <a:t>and Drip Water Analysis</a:t>
            </a:r>
            <a:endParaRPr lang="en-US" sz="2400" dirty="0">
              <a:latin typeface="Trebuchet MS" pitchFamily="34" charset="0"/>
            </a:endParaRPr>
          </a:p>
        </p:txBody>
      </p:sp>
      <p:sp>
        <p:nvSpPr>
          <p:cNvPr id="7" name="Text Placeholder 2"/>
          <p:cNvSpPr txBox="1">
            <a:spLocks/>
          </p:cNvSpPr>
          <p:nvPr/>
        </p:nvSpPr>
        <p:spPr>
          <a:xfrm>
            <a:off x="2915816" y="999844"/>
            <a:ext cx="6120680" cy="648072"/>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K. Mahmud </a:t>
            </a:r>
            <a:r>
              <a:rPr lang="en-US" sz="1800" baseline="30000" dirty="0" smtClean="0"/>
              <a:t>1</a:t>
            </a:r>
            <a:r>
              <a:rPr lang="en-US" sz="1800" dirty="0" smtClean="0"/>
              <a:t>, G. Mariethoz </a:t>
            </a:r>
            <a:r>
              <a:rPr lang="en-US" sz="1800" baseline="30000" dirty="0" smtClean="0"/>
              <a:t>2</a:t>
            </a:r>
            <a:r>
              <a:rPr lang="en-US" sz="1800" dirty="0" smtClean="0"/>
              <a:t>, A. Baker</a:t>
            </a:r>
            <a:r>
              <a:rPr lang="en-US" sz="1800" baseline="30000" dirty="0"/>
              <a:t> 1</a:t>
            </a:r>
            <a:r>
              <a:rPr lang="en-US" sz="1800" dirty="0" smtClean="0"/>
              <a:t>, P. Treble</a:t>
            </a:r>
            <a:r>
              <a:rPr lang="en-US" sz="1800" baseline="30000" dirty="0"/>
              <a:t> </a:t>
            </a:r>
            <a:r>
              <a:rPr lang="en-US" sz="1800" baseline="30000" dirty="0" smtClean="0"/>
              <a:t>3</a:t>
            </a:r>
            <a:r>
              <a:rPr lang="en-US" sz="1800" dirty="0" smtClean="0"/>
              <a:t>, M. </a:t>
            </a:r>
            <a:r>
              <a:rPr lang="en-US" sz="1800" dirty="0" err="1" smtClean="0"/>
              <a:t>Markowska</a:t>
            </a:r>
            <a:r>
              <a:rPr lang="en-US" sz="1800" baseline="30000" dirty="0"/>
              <a:t> </a:t>
            </a:r>
            <a:r>
              <a:rPr lang="en-US" sz="1800" baseline="30000" dirty="0" smtClean="0"/>
              <a:t>3</a:t>
            </a:r>
            <a:r>
              <a:rPr lang="en-US" sz="1800" dirty="0" smtClean="0"/>
              <a:t> </a:t>
            </a:r>
            <a:r>
              <a:rPr lang="en-US" sz="1800" dirty="0"/>
              <a:t>and </a:t>
            </a:r>
            <a:r>
              <a:rPr lang="en-US" sz="1800" dirty="0" smtClean="0"/>
              <a:t>E. </a:t>
            </a:r>
            <a:r>
              <a:rPr lang="en-US" sz="1800" dirty="0" smtClean="0"/>
              <a:t>McGuire</a:t>
            </a:r>
            <a:r>
              <a:rPr lang="en-US" sz="1800" baseline="30000" dirty="0"/>
              <a:t> </a:t>
            </a:r>
            <a:r>
              <a:rPr lang="en-US" sz="1800" baseline="30000" dirty="0" smtClean="0"/>
              <a:t>4</a:t>
            </a:r>
            <a:endParaRPr lang="en-US" sz="1800" baseline="30000" dirty="0"/>
          </a:p>
        </p:txBody>
      </p:sp>
      <p:sp>
        <p:nvSpPr>
          <p:cNvPr id="2" name="Rectangle 1"/>
          <p:cNvSpPr/>
          <p:nvPr/>
        </p:nvSpPr>
        <p:spPr>
          <a:xfrm>
            <a:off x="200676" y="2217707"/>
            <a:ext cx="4587348" cy="2154436"/>
          </a:xfrm>
          <a:prstGeom prst="rect">
            <a:avLst/>
          </a:prstGeom>
        </p:spPr>
        <p:txBody>
          <a:bodyPr wrap="square">
            <a:spAutoFit/>
          </a:bodyPr>
          <a:lstStyle/>
          <a:p>
            <a:r>
              <a:rPr lang="en-US" sz="1400" baseline="30000" dirty="0"/>
              <a:t>1</a:t>
            </a:r>
            <a:r>
              <a:rPr lang="en-US" sz="1200" dirty="0" smtClean="0"/>
              <a:t> </a:t>
            </a:r>
            <a:r>
              <a:rPr lang="en-US" sz="1400" dirty="0"/>
              <a:t>Connected Waters Initiative (CWI) Research Centre, University of New South Wales, Sydney, NSW, </a:t>
            </a:r>
            <a:r>
              <a:rPr lang="en-US" sz="1400" dirty="0" smtClean="0"/>
              <a:t>Australia</a:t>
            </a:r>
          </a:p>
          <a:p>
            <a:endParaRPr lang="en-US" sz="1200" baseline="30000" dirty="0" smtClean="0"/>
          </a:p>
          <a:p>
            <a:r>
              <a:rPr lang="en-US" sz="1400" baseline="30000" dirty="0"/>
              <a:t>2</a:t>
            </a:r>
            <a:r>
              <a:rPr lang="en-US" sz="1400" dirty="0" smtClean="0"/>
              <a:t> </a:t>
            </a:r>
            <a:r>
              <a:rPr lang="en-AU" sz="1400" dirty="0"/>
              <a:t>Institute of Earth Surface Dynamics, University of Lausanne, Switzerland </a:t>
            </a:r>
            <a:endParaRPr lang="en-AU" sz="1400" dirty="0" smtClean="0"/>
          </a:p>
          <a:p>
            <a:endParaRPr lang="en-AU" sz="1400" dirty="0"/>
          </a:p>
          <a:p>
            <a:r>
              <a:rPr lang="en-US" sz="1400" baseline="30000" dirty="0" smtClean="0"/>
              <a:t>3</a:t>
            </a:r>
            <a:r>
              <a:rPr lang="en-US" sz="1400" dirty="0" smtClean="0"/>
              <a:t> Australian </a:t>
            </a:r>
            <a:r>
              <a:rPr lang="en-US" sz="1400" dirty="0"/>
              <a:t>Nuclear Science and Technology </a:t>
            </a:r>
            <a:r>
              <a:rPr lang="en-US" sz="1400" dirty="0" smtClean="0"/>
              <a:t>Organization (ANSTO), </a:t>
            </a:r>
            <a:r>
              <a:rPr lang="en-US" sz="1400" dirty="0"/>
              <a:t>Lucas Heights, NSW, </a:t>
            </a:r>
            <a:r>
              <a:rPr lang="en-US" sz="1400" dirty="0" smtClean="0"/>
              <a:t>Australia</a:t>
            </a:r>
          </a:p>
          <a:p>
            <a:endParaRPr lang="en-US" sz="1400" dirty="0"/>
          </a:p>
          <a:p>
            <a:r>
              <a:rPr lang="en-US" sz="1400" baseline="30000" dirty="0" smtClean="0"/>
              <a:t>4</a:t>
            </a:r>
            <a:r>
              <a:rPr lang="en-US" sz="1400" dirty="0" smtClean="0"/>
              <a:t> </a:t>
            </a:r>
            <a:r>
              <a:rPr lang="en-AU" sz="1400" dirty="0"/>
              <a:t>Department of Parks and Wildlife, WA, Australia</a:t>
            </a:r>
            <a:endParaRPr lang="en-US" sz="1400" dirty="0"/>
          </a:p>
        </p:txBody>
      </p:sp>
      <p:sp>
        <p:nvSpPr>
          <p:cNvPr id="8" name="Rectangle 7"/>
          <p:cNvSpPr/>
          <p:nvPr/>
        </p:nvSpPr>
        <p:spPr>
          <a:xfrm>
            <a:off x="4932040" y="3291666"/>
            <a:ext cx="3528392" cy="1354217"/>
          </a:xfrm>
          <a:prstGeom prst="rect">
            <a:avLst/>
          </a:prstGeom>
        </p:spPr>
        <p:txBody>
          <a:bodyPr wrap="square">
            <a:spAutoFit/>
          </a:bodyPr>
          <a:lstStyle/>
          <a:p>
            <a:pPr algn="ctr"/>
            <a:r>
              <a:rPr lang="en-US" dirty="0" smtClean="0"/>
              <a:t>Presented By</a:t>
            </a:r>
          </a:p>
          <a:p>
            <a:pPr algn="ctr"/>
            <a:r>
              <a:rPr lang="en-US" sz="2800" b="1" dirty="0" smtClean="0"/>
              <a:t>Kashif </a:t>
            </a:r>
            <a:r>
              <a:rPr lang="en-US" sz="2800" b="1" dirty="0"/>
              <a:t>Mahmud</a:t>
            </a:r>
            <a:r>
              <a:rPr lang="en-AU" dirty="0"/>
              <a:t/>
            </a:r>
            <a:br>
              <a:rPr lang="en-AU" dirty="0"/>
            </a:br>
            <a:r>
              <a:rPr lang="en-AU" dirty="0" smtClean="0"/>
              <a:t>PhD student</a:t>
            </a:r>
          </a:p>
          <a:p>
            <a:pPr algn="ctr"/>
            <a:r>
              <a:rPr lang="en-AU" dirty="0" smtClean="0"/>
              <a:t>CWI, UNSW, Sydney, Australia</a:t>
            </a:r>
            <a:endParaRPr lang="en-AU" dirty="0"/>
          </a:p>
        </p:txBody>
      </p:sp>
      <p:pic>
        <p:nvPicPr>
          <p:cNvPr id="2050" name="Picture 2" descr="D:\Kashif\UNSW\PhD Research Work\Publications\Conference Submission\IAMG 2013\Presentation\NGR_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2887" y="2049227"/>
            <a:ext cx="1043609" cy="1060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7297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09573" y="1059582"/>
            <a:ext cx="3276601" cy="769441"/>
          </a:xfrm>
          <a:prstGeom prst="rect">
            <a:avLst/>
          </a:prstGeom>
        </p:spPr>
        <p:txBody>
          <a:bodyPr wrap="square">
            <a:spAutoFit/>
          </a:bodyPr>
          <a:lstStyle/>
          <a:p>
            <a:pPr algn="ctr"/>
            <a:r>
              <a:rPr lang="en-AU" sz="4400" b="1" dirty="0" smtClean="0">
                <a:latin typeface="+mj-lt"/>
              </a:rPr>
              <a:t>Thank you </a:t>
            </a:r>
            <a:endParaRPr lang="en-AU" sz="4400" b="1" dirty="0">
              <a:latin typeface="+mj-lt"/>
            </a:endParaRPr>
          </a:p>
        </p:txBody>
      </p:sp>
      <p:sp>
        <p:nvSpPr>
          <p:cNvPr id="7" name="Rectangle 6"/>
          <p:cNvSpPr/>
          <p:nvPr/>
        </p:nvSpPr>
        <p:spPr>
          <a:xfrm>
            <a:off x="3330309" y="2787774"/>
            <a:ext cx="2177795" cy="523220"/>
          </a:xfrm>
          <a:prstGeom prst="rect">
            <a:avLst/>
          </a:prstGeom>
        </p:spPr>
        <p:txBody>
          <a:bodyPr wrap="square">
            <a:spAutoFit/>
          </a:bodyPr>
          <a:lstStyle/>
          <a:p>
            <a:pPr algn="just"/>
            <a:r>
              <a:rPr lang="en-AU" sz="2800" b="1" dirty="0">
                <a:latin typeface="+mj-lt"/>
              </a:rPr>
              <a:t>Q</a:t>
            </a:r>
            <a:r>
              <a:rPr lang="en-AU" sz="2800" b="1" dirty="0" smtClean="0">
                <a:latin typeface="+mj-lt"/>
              </a:rPr>
              <a:t>uestions? </a:t>
            </a:r>
            <a:endParaRPr lang="en-AU" sz="2800" b="1" dirty="0">
              <a:latin typeface="+mj-lt"/>
            </a:endParaRPr>
          </a:p>
        </p:txBody>
      </p:sp>
      <p:sp>
        <p:nvSpPr>
          <p:cNvPr id="5" name="Rectangle 4"/>
          <p:cNvSpPr/>
          <p:nvPr/>
        </p:nvSpPr>
        <p:spPr>
          <a:xfrm>
            <a:off x="416088" y="4659982"/>
            <a:ext cx="5668080" cy="400110"/>
          </a:xfrm>
          <a:prstGeom prst="rect">
            <a:avLst/>
          </a:prstGeom>
        </p:spPr>
        <p:txBody>
          <a:bodyPr wrap="square">
            <a:spAutoFit/>
          </a:bodyPr>
          <a:lstStyle/>
          <a:p>
            <a:pPr algn="just"/>
            <a:r>
              <a:rPr lang="en-AU" sz="2000" b="1" dirty="0" smtClean="0">
                <a:latin typeface="+mj-lt"/>
              </a:rPr>
              <a:t>Email: kashif.mahmud@unsw.edu.au </a:t>
            </a:r>
            <a:endParaRPr lang="en-AU" sz="2000" b="1" dirty="0">
              <a:latin typeface="+mj-lt"/>
            </a:endParaRPr>
          </a:p>
        </p:txBody>
      </p:sp>
    </p:spTree>
    <p:extLst>
      <p:ext uri="{BB962C8B-B14F-4D97-AF65-F5344CB8AC3E}">
        <p14:creationId xmlns:p14="http://schemas.microsoft.com/office/powerpoint/2010/main" val="99986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6"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80">
                                          <p:stCondLst>
                                            <p:cond delay="0"/>
                                          </p:stCondLst>
                                        </p:cTn>
                                        <p:tgtEl>
                                          <p:spTgt spid="7"/>
                                        </p:tgtEl>
                                      </p:cBhvr>
                                    </p:animEffect>
                                    <p:anim calcmode="lin" valueType="num">
                                      <p:cBhvr>
                                        <p:cTn id="1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9" dur="26">
                                          <p:stCondLst>
                                            <p:cond delay="650"/>
                                          </p:stCondLst>
                                        </p:cTn>
                                        <p:tgtEl>
                                          <p:spTgt spid="7"/>
                                        </p:tgtEl>
                                      </p:cBhvr>
                                      <p:to x="100000" y="60000"/>
                                    </p:animScale>
                                    <p:animScale>
                                      <p:cBhvr>
                                        <p:cTn id="20" dur="166" decel="50000">
                                          <p:stCondLst>
                                            <p:cond delay="676"/>
                                          </p:stCondLst>
                                        </p:cTn>
                                        <p:tgtEl>
                                          <p:spTgt spid="7"/>
                                        </p:tgtEl>
                                      </p:cBhvr>
                                      <p:to x="100000" y="100000"/>
                                    </p:animScale>
                                    <p:animScale>
                                      <p:cBhvr>
                                        <p:cTn id="21" dur="26">
                                          <p:stCondLst>
                                            <p:cond delay="1312"/>
                                          </p:stCondLst>
                                        </p:cTn>
                                        <p:tgtEl>
                                          <p:spTgt spid="7"/>
                                        </p:tgtEl>
                                      </p:cBhvr>
                                      <p:to x="100000" y="80000"/>
                                    </p:animScale>
                                    <p:animScale>
                                      <p:cBhvr>
                                        <p:cTn id="22" dur="166" decel="50000">
                                          <p:stCondLst>
                                            <p:cond delay="1338"/>
                                          </p:stCondLst>
                                        </p:cTn>
                                        <p:tgtEl>
                                          <p:spTgt spid="7"/>
                                        </p:tgtEl>
                                      </p:cBhvr>
                                      <p:to x="100000" y="100000"/>
                                    </p:animScale>
                                    <p:animScale>
                                      <p:cBhvr>
                                        <p:cTn id="23" dur="26">
                                          <p:stCondLst>
                                            <p:cond delay="1642"/>
                                          </p:stCondLst>
                                        </p:cTn>
                                        <p:tgtEl>
                                          <p:spTgt spid="7"/>
                                        </p:tgtEl>
                                      </p:cBhvr>
                                      <p:to x="100000" y="90000"/>
                                    </p:animScale>
                                    <p:animScale>
                                      <p:cBhvr>
                                        <p:cTn id="24" dur="166" decel="50000">
                                          <p:stCondLst>
                                            <p:cond delay="1668"/>
                                          </p:stCondLst>
                                        </p:cTn>
                                        <p:tgtEl>
                                          <p:spTgt spid="7"/>
                                        </p:tgtEl>
                                      </p:cBhvr>
                                      <p:to x="100000" y="100000"/>
                                    </p:animScale>
                                    <p:animScale>
                                      <p:cBhvr>
                                        <p:cTn id="25" dur="26">
                                          <p:stCondLst>
                                            <p:cond delay="1808"/>
                                          </p:stCondLst>
                                        </p:cTn>
                                        <p:tgtEl>
                                          <p:spTgt spid="7"/>
                                        </p:tgtEl>
                                      </p:cBhvr>
                                      <p:to x="100000" y="95000"/>
                                    </p:animScale>
                                    <p:animScale>
                                      <p:cBhvr>
                                        <p:cTn id="26" dur="166" decel="50000">
                                          <p:stCondLst>
                                            <p:cond delay="1834"/>
                                          </p:stCondLst>
                                        </p:cTn>
                                        <p:tgtEl>
                                          <p:spTgt spid="7"/>
                                        </p:tgtEl>
                                      </p:cBhvr>
                                      <p:to x="100000" y="100000"/>
                                    </p:animScale>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134327"/>
            <a:ext cx="7992888" cy="4525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360040" y="4659982"/>
            <a:ext cx="2771800" cy="400110"/>
          </a:xfrm>
          <a:prstGeom prst="rect">
            <a:avLst/>
          </a:prstGeom>
        </p:spPr>
        <p:txBody>
          <a:bodyPr wrap="square">
            <a:spAutoFit/>
          </a:bodyPr>
          <a:lstStyle/>
          <a:p>
            <a:r>
              <a:rPr lang="en-US" sz="2000" b="1" dirty="0"/>
              <a:t>Site </a:t>
            </a:r>
            <a:r>
              <a:rPr lang="en-US" sz="2000" b="1" dirty="0" smtClean="0"/>
              <a:t>description</a:t>
            </a:r>
            <a:endParaRPr lang="en-AU" sz="2000" b="1" dirty="0">
              <a:solidFill>
                <a:schemeClr val="accent2"/>
              </a:solidFill>
            </a:endParaRPr>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04" y="1059582"/>
            <a:ext cx="3580321" cy="2789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3750492" y="4681835"/>
            <a:ext cx="3629820" cy="400110"/>
          </a:xfrm>
          <a:prstGeom prst="rect">
            <a:avLst/>
          </a:prstGeom>
        </p:spPr>
        <p:txBody>
          <a:bodyPr wrap="square">
            <a:spAutoFit/>
          </a:bodyPr>
          <a:lstStyle/>
          <a:p>
            <a:r>
              <a:rPr lang="en-US" sz="2000" b="1" dirty="0" smtClean="0"/>
              <a:t>LiDAR Data acquisition</a:t>
            </a:r>
            <a:endParaRPr lang="en-US" sz="2000" b="1" dirty="0"/>
          </a:p>
        </p:txBody>
      </p:sp>
      <p:pic>
        <p:nvPicPr>
          <p:cNvPr id="2050" name="Picture 2" descr="D:\PhD Research Work\Publications\Conference Submission\Australian Groundwater Conference (AGC), 2015\Figure 2_1 - Cave_ceilings.t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7625" y="127193"/>
            <a:ext cx="5125197" cy="25918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PhD Research Work\Publications\Conference Submission\Australian Groundwater Conference (AGC), 2015\Figure 2_2 - Cave_ceilings.t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7625" y="2050502"/>
            <a:ext cx="5125198" cy="2622396"/>
          </a:xfrm>
          <a:prstGeom prst="rect">
            <a:avLst/>
          </a:prstGeom>
          <a:noFill/>
          <a:extLst>
            <a:ext uri="{909E8E84-426E-40DD-AFC4-6F175D3DCCD1}">
              <a14:hiddenFill xmlns:a14="http://schemas.microsoft.com/office/drawing/2010/main">
                <a:solidFill>
                  <a:srgbClr val="FFFFFF"/>
                </a:solidFill>
              </a14:hiddenFill>
            </a:ext>
          </a:extLst>
        </p:spPr>
      </p:pic>
      <p:sp>
        <p:nvSpPr>
          <p:cNvPr id="7" name="Line 28"/>
          <p:cNvSpPr>
            <a:spLocks noChangeShapeType="1"/>
          </p:cNvSpPr>
          <p:nvPr/>
        </p:nvSpPr>
        <p:spPr bwMode="auto">
          <a:xfrm flipV="1">
            <a:off x="1979528" y="1839638"/>
            <a:ext cx="2808496" cy="288032"/>
          </a:xfrm>
          <a:prstGeom prst="line">
            <a:avLst/>
          </a:prstGeom>
          <a:noFill/>
          <a:ln w="19050">
            <a:solidFill>
              <a:schemeClr val="tx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2800">
              <a:solidFill>
                <a:prstClr val="black"/>
              </a:solidFill>
            </a:endParaRPr>
          </a:p>
        </p:txBody>
      </p:sp>
      <p:sp>
        <p:nvSpPr>
          <p:cNvPr id="8" name="Line 28"/>
          <p:cNvSpPr>
            <a:spLocks noChangeShapeType="1"/>
          </p:cNvSpPr>
          <p:nvPr/>
        </p:nvSpPr>
        <p:spPr bwMode="auto">
          <a:xfrm>
            <a:off x="2487232" y="2461975"/>
            <a:ext cx="3078170" cy="685839"/>
          </a:xfrm>
          <a:prstGeom prst="line">
            <a:avLst/>
          </a:prstGeom>
          <a:noFill/>
          <a:ln w="19050">
            <a:solidFill>
              <a:schemeClr val="tx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2800">
              <a:solidFill>
                <a:prstClr val="black"/>
              </a:solidFill>
            </a:endParaRPr>
          </a:p>
        </p:txBody>
      </p:sp>
    </p:spTree>
    <p:extLst>
      <p:ext uri="{BB962C8B-B14F-4D97-AF65-F5344CB8AC3E}">
        <p14:creationId xmlns:p14="http://schemas.microsoft.com/office/powerpoint/2010/main" val="418810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6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054"/>
                                        </p:tgtEl>
                                        <p:attrNameLst>
                                          <p:attrName>style.visibility</p:attrName>
                                        </p:attrNameLst>
                                      </p:cBhvr>
                                      <p:to>
                                        <p:strVal val="visible"/>
                                      </p:to>
                                    </p:set>
                                    <p:animEffect transition="in" filter="fade">
                                      <p:cBhvr>
                                        <p:cTn id="27" dur="500"/>
                                        <p:tgtEl>
                                          <p:spTgt spid="2054"/>
                                        </p:tgtEl>
                                      </p:cBhvr>
                                    </p:animEffect>
                                  </p:childTnLst>
                                </p:cTn>
                              </p:par>
                              <p:par>
                                <p:cTn id="28" presetID="10" presetClass="entr" presetSubtype="0" fill="hold" nodeType="withEffect">
                                  <p:stCondLst>
                                    <p:cond delay="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500"/>
                                        <p:tgtEl>
                                          <p:spTgt spid="205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2050"/>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7"/>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fade">
                                      <p:cBhvr>
                                        <p:cTn id="42" dur="500"/>
                                        <p:tgtEl>
                                          <p:spTgt spid="10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7" grpId="0" animBg="1"/>
      <p:bldP spid="7" grpId="1"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23528" y="4659982"/>
            <a:ext cx="1584176" cy="400110"/>
          </a:xfrm>
          <a:prstGeom prst="rect">
            <a:avLst/>
          </a:prstGeom>
        </p:spPr>
        <p:txBody>
          <a:bodyPr wrap="square">
            <a:spAutoFit/>
          </a:bodyPr>
          <a:lstStyle/>
          <a:p>
            <a:r>
              <a:rPr lang="en-US" sz="2000" b="1" dirty="0" smtClean="0"/>
              <a:t>Drip data</a:t>
            </a:r>
            <a:endParaRPr lang="en-AU" sz="2000" b="1" dirty="0">
              <a:solidFill>
                <a:schemeClr val="accent2"/>
              </a:solidFill>
            </a:endParaRPr>
          </a:p>
        </p:txBody>
      </p:sp>
      <p:sp>
        <p:nvSpPr>
          <p:cNvPr id="7" name="Rectangle 6"/>
          <p:cNvSpPr/>
          <p:nvPr/>
        </p:nvSpPr>
        <p:spPr>
          <a:xfrm>
            <a:off x="2339752" y="4659982"/>
            <a:ext cx="5220071" cy="400110"/>
          </a:xfrm>
          <a:prstGeom prst="rect">
            <a:avLst/>
          </a:prstGeom>
        </p:spPr>
        <p:txBody>
          <a:bodyPr wrap="square">
            <a:spAutoFit/>
          </a:bodyPr>
          <a:lstStyle/>
          <a:p>
            <a:r>
              <a:rPr lang="en-AU" sz="2000" b="1" dirty="0"/>
              <a:t>Alignment of drip loggers and stalactites</a:t>
            </a: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77754"/>
            <a:ext cx="4526075" cy="4482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9712" y="236442"/>
            <a:ext cx="6929467" cy="4423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474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122"/>
                                        </p:tgtEl>
                                      </p:cBhvr>
                                    </p:animEffect>
                                    <p:set>
                                      <p:cBhvr>
                                        <p:cTn id="17" dur="1" fill="hold">
                                          <p:stCondLst>
                                            <p:cond delay="499"/>
                                          </p:stCondLst>
                                        </p:cTn>
                                        <p:tgtEl>
                                          <p:spTgt spid="5122"/>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83386" y="4659982"/>
            <a:ext cx="7500982" cy="400110"/>
          </a:xfrm>
          <a:prstGeom prst="rect">
            <a:avLst/>
          </a:prstGeom>
        </p:spPr>
        <p:txBody>
          <a:bodyPr wrap="square">
            <a:spAutoFit/>
          </a:bodyPr>
          <a:lstStyle/>
          <a:p>
            <a:r>
              <a:rPr lang="en-AU" sz="2000" b="1" dirty="0" smtClean="0"/>
              <a:t>Identify stalactites from Morphological analysis</a:t>
            </a:r>
            <a:endParaRPr lang="en-AU" sz="2000" b="1" dirty="0"/>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3191" y="173216"/>
            <a:ext cx="2188122" cy="3573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5740" y="173216"/>
            <a:ext cx="1949117" cy="3490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173216"/>
            <a:ext cx="2166304" cy="3490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02472" y="173216"/>
            <a:ext cx="2113544" cy="3573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D:\PhD Research Work\Publications\Conference Submission\Australian Groundwater Conference (AGC), 2015\Figure 6 - All_sites_histograms.t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5575" y="2190816"/>
            <a:ext cx="3478393" cy="246916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07504" y="31374"/>
            <a:ext cx="4726706" cy="2160240"/>
            <a:chOff x="-621" y="-20538"/>
            <a:chExt cx="4834831" cy="2160240"/>
          </a:xfrm>
        </p:grpSpPr>
        <p:pic>
          <p:nvPicPr>
            <p:cNvPr id="103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1" y="281920"/>
              <a:ext cx="4834831" cy="1857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95536" y="0"/>
              <a:ext cx="1480952" cy="338554"/>
            </a:xfrm>
            <a:prstGeom prst="rect">
              <a:avLst/>
            </a:prstGeom>
          </p:spPr>
          <p:txBody>
            <a:bodyPr wrap="none">
              <a:spAutoFit/>
            </a:bodyPr>
            <a:lstStyle/>
            <a:p>
              <a:r>
                <a:rPr lang="en-US" sz="1600" dirty="0" smtClean="0"/>
                <a:t>LiDAR </a:t>
              </a:r>
              <a:r>
                <a:rPr lang="en-US" sz="1600" dirty="0"/>
                <a:t>image </a:t>
              </a:r>
              <a:endParaRPr lang="en-AU" sz="1600" dirty="0"/>
            </a:p>
          </p:txBody>
        </p:sp>
        <p:sp>
          <p:nvSpPr>
            <p:cNvPr id="12" name="Rectangle 11"/>
            <p:cNvSpPr/>
            <p:nvPr/>
          </p:nvSpPr>
          <p:spPr>
            <a:xfrm>
              <a:off x="2578464" y="-20538"/>
              <a:ext cx="2255746" cy="338554"/>
            </a:xfrm>
            <a:prstGeom prst="rect">
              <a:avLst/>
            </a:prstGeom>
          </p:spPr>
          <p:txBody>
            <a:bodyPr wrap="none">
              <a:spAutoFit/>
            </a:bodyPr>
            <a:lstStyle/>
            <a:p>
              <a:r>
                <a:rPr lang="en-US" sz="1600" dirty="0"/>
                <a:t>M</a:t>
              </a:r>
              <a:r>
                <a:rPr lang="en-US" sz="1600" dirty="0" smtClean="0"/>
                <a:t>orphological </a:t>
              </a:r>
              <a:r>
                <a:rPr lang="en-US" sz="1600" dirty="0"/>
                <a:t>analysis</a:t>
              </a:r>
              <a:endParaRPr lang="en-AU" sz="1600" dirty="0"/>
            </a:p>
          </p:txBody>
        </p:sp>
      </p:grpSp>
    </p:spTree>
    <p:extLst>
      <p:ext uri="{BB962C8B-B14F-4D97-AF65-F5344CB8AC3E}">
        <p14:creationId xmlns:p14="http://schemas.microsoft.com/office/powerpoint/2010/main" val="182798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fade">
                                      <p:cBhvr>
                                        <p:cTn id="16" dur="500"/>
                                        <p:tgtEl>
                                          <p:spTgt spid="10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9"/>
                                        </p:tgtEl>
                                        <p:attrNameLst>
                                          <p:attrName>style.visibility</p:attrName>
                                        </p:attrNameLst>
                                      </p:cBhvr>
                                      <p:to>
                                        <p:strVal val="visible"/>
                                      </p:to>
                                    </p:set>
                                    <p:animEffect transition="in" filter="fade">
                                      <p:cBhvr>
                                        <p:cTn id="21" dur="500"/>
                                        <p:tgtEl>
                                          <p:spTgt spid="10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027"/>
                                        </p:tgtEl>
                                      </p:cBhvr>
                                    </p:animEffect>
                                    <p:set>
                                      <p:cBhvr>
                                        <p:cTn id="26" dur="1" fill="hold">
                                          <p:stCondLst>
                                            <p:cond delay="499"/>
                                          </p:stCondLst>
                                        </p:cTn>
                                        <p:tgtEl>
                                          <p:spTgt spid="1027"/>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028"/>
                                        </p:tgtEl>
                                      </p:cBhvr>
                                    </p:animEffect>
                                    <p:set>
                                      <p:cBhvr>
                                        <p:cTn id="29" dur="1" fill="hold">
                                          <p:stCondLst>
                                            <p:cond delay="499"/>
                                          </p:stCondLst>
                                        </p:cTn>
                                        <p:tgtEl>
                                          <p:spTgt spid="1028"/>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30"/>
                                        </p:tgtEl>
                                        <p:attrNameLst>
                                          <p:attrName>style.visibility</p:attrName>
                                        </p:attrNameLst>
                                      </p:cBhvr>
                                      <p:to>
                                        <p:strVal val="visible"/>
                                      </p:to>
                                    </p:set>
                                    <p:animEffect transition="in" filter="fade">
                                      <p:cBhvr>
                                        <p:cTn id="38" dur="500"/>
                                        <p:tgtEl>
                                          <p:spTgt spid="10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83386" y="4659982"/>
            <a:ext cx="6056900" cy="400110"/>
          </a:xfrm>
          <a:prstGeom prst="rect">
            <a:avLst/>
          </a:prstGeom>
        </p:spPr>
        <p:txBody>
          <a:bodyPr wrap="square">
            <a:spAutoFit/>
          </a:bodyPr>
          <a:lstStyle/>
          <a:p>
            <a:r>
              <a:rPr lang="en-AU" sz="2000" b="1" dirty="0"/>
              <a:t>Flow type </a:t>
            </a:r>
            <a:r>
              <a:rPr lang="en-AU" sz="2000" b="1" dirty="0" smtClean="0"/>
              <a:t>classification </a:t>
            </a:r>
            <a:r>
              <a:rPr lang="en-AU" sz="2000" b="1" dirty="0"/>
              <a:t>based on LiDAR data</a:t>
            </a:r>
          </a:p>
        </p:txBody>
      </p:sp>
      <p:sp>
        <p:nvSpPr>
          <p:cNvPr id="7" name="Rectangle 6"/>
          <p:cNvSpPr/>
          <p:nvPr/>
        </p:nvSpPr>
        <p:spPr>
          <a:xfrm>
            <a:off x="152400" y="123478"/>
            <a:ext cx="7083896" cy="1015663"/>
          </a:xfrm>
          <a:prstGeom prst="rect">
            <a:avLst/>
          </a:prstGeom>
        </p:spPr>
        <p:txBody>
          <a:bodyPr wrap="square">
            <a:spAutoFit/>
          </a:bodyPr>
          <a:lstStyle/>
          <a:p>
            <a:r>
              <a:rPr lang="en-AU" sz="2000" dirty="0" smtClean="0"/>
              <a:t>Flow type 1: Matrix flow that includes small fractures</a:t>
            </a:r>
          </a:p>
          <a:p>
            <a:r>
              <a:rPr lang="en-AU" sz="2000" dirty="0" smtClean="0"/>
              <a:t>Flow type 2: Pure fracture flow</a:t>
            </a:r>
          </a:p>
          <a:p>
            <a:r>
              <a:rPr lang="en-AU" sz="2000" dirty="0" smtClean="0"/>
              <a:t>Flow type 3: Combination of conduit, fracture and matrix flow</a:t>
            </a:r>
            <a:endParaRPr lang="en-AU" sz="2000"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228" y="1137752"/>
            <a:ext cx="3360587" cy="3522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5404" y="1163111"/>
            <a:ext cx="3331052" cy="3510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oup 12"/>
          <p:cNvGrpSpPr/>
          <p:nvPr/>
        </p:nvGrpSpPr>
        <p:grpSpPr>
          <a:xfrm>
            <a:off x="6228184" y="9942"/>
            <a:ext cx="2771800" cy="667822"/>
            <a:chOff x="6228184" y="9942"/>
            <a:chExt cx="2771800" cy="667822"/>
          </a:xfrm>
        </p:grpSpPr>
        <p:grpSp>
          <p:nvGrpSpPr>
            <p:cNvPr id="12" name="Group 11"/>
            <p:cNvGrpSpPr/>
            <p:nvPr/>
          </p:nvGrpSpPr>
          <p:grpSpPr>
            <a:xfrm>
              <a:off x="6228184" y="221045"/>
              <a:ext cx="782746" cy="226469"/>
              <a:chOff x="6228184" y="221045"/>
              <a:chExt cx="782746" cy="226469"/>
            </a:xfrm>
          </p:grpSpPr>
          <p:cxnSp>
            <p:nvCxnSpPr>
              <p:cNvPr id="4" name="Elbow Connector 3"/>
              <p:cNvCxnSpPr/>
              <p:nvPr/>
            </p:nvCxnSpPr>
            <p:spPr>
              <a:xfrm>
                <a:off x="6228184" y="339502"/>
                <a:ext cx="782746" cy="108012"/>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Elbow Connector 5"/>
              <p:cNvCxnSpPr/>
              <p:nvPr/>
            </p:nvCxnSpPr>
            <p:spPr>
              <a:xfrm flipV="1">
                <a:off x="6228184" y="221045"/>
                <a:ext cx="782746" cy="11845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6961820" y="9942"/>
              <a:ext cx="1786644" cy="400110"/>
            </a:xfrm>
            <a:prstGeom prst="rect">
              <a:avLst/>
            </a:prstGeom>
          </p:spPr>
          <p:txBody>
            <a:bodyPr wrap="square">
              <a:spAutoFit/>
            </a:bodyPr>
            <a:lstStyle/>
            <a:p>
              <a:r>
                <a:rPr lang="en-AU" sz="2000" dirty="0" smtClean="0"/>
                <a:t>Icicle flow</a:t>
              </a:r>
              <a:endParaRPr lang="en-AU" sz="2000" dirty="0"/>
            </a:p>
          </p:txBody>
        </p:sp>
        <p:sp>
          <p:nvSpPr>
            <p:cNvPr id="20" name="Rectangle 19"/>
            <p:cNvSpPr/>
            <p:nvPr/>
          </p:nvSpPr>
          <p:spPr>
            <a:xfrm>
              <a:off x="6948264" y="277654"/>
              <a:ext cx="2051720" cy="400110"/>
            </a:xfrm>
            <a:prstGeom prst="rect">
              <a:avLst/>
            </a:prstGeom>
          </p:spPr>
          <p:txBody>
            <a:bodyPr wrap="square">
              <a:spAutoFit/>
            </a:bodyPr>
            <a:lstStyle/>
            <a:p>
              <a:r>
                <a:rPr lang="en-AU" sz="2000" dirty="0" smtClean="0"/>
                <a:t>Soda straw flow</a:t>
              </a:r>
              <a:endParaRPr lang="en-AU" sz="2000" dirty="0"/>
            </a:p>
          </p:txBody>
        </p:sp>
      </p:grpSp>
      <p:pic>
        <p:nvPicPr>
          <p:cNvPr id="2051" name="Picture 3" descr="D:\PhD Research Work\Golgotha Cave\WA trip with LIDAR\Test data sets\Results_Matlab_cave_analysis\Results (20-02-15)\Figure 8 - Identification of flow type.t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95936" y="1923678"/>
            <a:ext cx="4888700" cy="2198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72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fade">
                                      <p:cBhvr>
                                        <p:cTn id="22" dur="500"/>
                                        <p:tgtEl>
                                          <p:spTgt spid="7">
                                            <p:txEl>
                                              <p:pRg st="1" end="1"/>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Effect transition="in" filter="fade">
                                      <p:cBhvr>
                                        <p:cTn id="26" dur="500"/>
                                        <p:tgtEl>
                                          <p:spTgt spid="7">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051"/>
                                        </p:tgtEl>
                                      </p:cBhvr>
                                    </p:animEffect>
                                    <p:set>
                                      <p:cBhvr>
                                        <p:cTn id="35" dur="1" fill="hold">
                                          <p:stCondLst>
                                            <p:cond delay="499"/>
                                          </p:stCondLst>
                                        </p:cTn>
                                        <p:tgtEl>
                                          <p:spTgt spid="2051"/>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3075"/>
                                        </p:tgtEl>
                                        <p:attrNameLst>
                                          <p:attrName>style.visibility</p:attrName>
                                        </p:attrNameLst>
                                      </p:cBhvr>
                                      <p:to>
                                        <p:strVal val="visible"/>
                                      </p:to>
                                    </p:set>
                                    <p:animEffect transition="in" filter="fade">
                                      <p:cBhvr>
                                        <p:cTn id="39"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D:\PhD Research Work\Publications\Conference Submission\Australian Groundwater Conference (AGC), 2015\Figure 11 - Flow patterns at different sites.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4108" y="149225"/>
            <a:ext cx="3252068" cy="452855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83386" y="4659982"/>
            <a:ext cx="7500982" cy="400110"/>
          </a:xfrm>
          <a:prstGeom prst="rect">
            <a:avLst/>
          </a:prstGeom>
        </p:spPr>
        <p:txBody>
          <a:bodyPr wrap="square">
            <a:spAutoFit/>
          </a:bodyPr>
          <a:lstStyle/>
          <a:p>
            <a:r>
              <a:rPr lang="en-AU" sz="2000" b="1" dirty="0"/>
              <a:t>Flow type classification based on LiDAR data</a:t>
            </a:r>
          </a:p>
        </p:txBody>
      </p:sp>
      <p:graphicFrame>
        <p:nvGraphicFramePr>
          <p:cNvPr id="2" name="Table 1"/>
          <p:cNvGraphicFramePr>
            <a:graphicFrameLocks noGrp="1"/>
          </p:cNvGraphicFramePr>
          <p:nvPr>
            <p:extLst>
              <p:ext uri="{D42A27DB-BD31-4B8C-83A1-F6EECF244321}">
                <p14:modId xmlns:p14="http://schemas.microsoft.com/office/powerpoint/2010/main" val="898341344"/>
              </p:ext>
            </p:extLst>
          </p:nvPr>
        </p:nvGraphicFramePr>
        <p:xfrm>
          <a:off x="276201" y="282446"/>
          <a:ext cx="6456039" cy="2225040"/>
        </p:xfrm>
        <a:graphic>
          <a:graphicData uri="http://schemas.openxmlformats.org/drawingml/2006/table">
            <a:tbl>
              <a:tblPr firstRow="1" bandRow="1">
                <a:tableStyleId>{5C22544A-7EE6-4342-B048-85BDC9FD1C3A}</a:tableStyleId>
              </a:tblPr>
              <a:tblGrid>
                <a:gridCol w="1351792"/>
                <a:gridCol w="2486685"/>
                <a:gridCol w="2617562"/>
              </a:tblGrid>
              <a:tr h="370840">
                <a:tc gridSpan="3">
                  <a:txBody>
                    <a:bodyPr/>
                    <a:lstStyle/>
                    <a:p>
                      <a:pPr algn="ctr">
                        <a:lnSpc>
                          <a:spcPct val="100000"/>
                        </a:lnSpc>
                        <a:spcAft>
                          <a:spcPts val="0"/>
                        </a:spcAft>
                      </a:pPr>
                      <a:r>
                        <a:rPr lang="en-US" sz="1600" cap="small" dirty="0" smtClean="0">
                          <a:effectLst/>
                          <a:latin typeface="Times New Roman"/>
                          <a:ea typeface="Times New Roman"/>
                        </a:rPr>
                        <a:t>TABLE - Stalactite count validation</a:t>
                      </a:r>
                      <a:endParaRPr lang="en-AU" sz="1600" cap="small" dirty="0" smtClean="0">
                        <a:effectLst/>
                        <a:latin typeface="Times New Roman"/>
                        <a:ea typeface="Times New Roman"/>
                      </a:endParaRPr>
                    </a:p>
                  </a:txBody>
                  <a:tcPr/>
                </a:tc>
                <a:tc hMerge="1">
                  <a:txBody>
                    <a:bodyPr/>
                    <a:lstStyle/>
                    <a:p>
                      <a:endParaRPr lang="en-AU" dirty="0"/>
                    </a:p>
                  </a:txBody>
                  <a:tcPr/>
                </a:tc>
                <a:tc hMerge="1">
                  <a:txBody>
                    <a:bodyPr/>
                    <a:lstStyle/>
                    <a:p>
                      <a:endParaRPr lang="en-AU" dirty="0"/>
                    </a:p>
                  </a:txBody>
                  <a:tcPr/>
                </a:tc>
              </a:tr>
              <a:tr h="37084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600" dirty="0" smtClean="0">
                          <a:effectLst/>
                          <a:latin typeface="Times New Roman"/>
                          <a:ea typeface="Times New Roman"/>
                        </a:rPr>
                        <a:t>Type of flow</a:t>
                      </a:r>
                    </a:p>
                  </a:txBody>
                  <a:tcPr/>
                </a:tc>
                <a:tc gridSpan="2">
                  <a:txBody>
                    <a:bodyPr/>
                    <a:lstStyle/>
                    <a:p>
                      <a:pPr algn="ctr">
                        <a:lnSpc>
                          <a:spcPct val="100000"/>
                        </a:lnSpc>
                        <a:spcAft>
                          <a:spcPts val="0"/>
                        </a:spcAft>
                      </a:pPr>
                      <a:r>
                        <a:rPr lang="en-AU" sz="1600" dirty="0" smtClean="0">
                          <a:effectLst/>
                          <a:latin typeface="Times New Roman"/>
                          <a:ea typeface="Times New Roman"/>
                        </a:rPr>
                        <a:t>Stalactite Count</a:t>
                      </a:r>
                      <a:endParaRPr lang="en-AU" sz="1600" dirty="0">
                        <a:effectLst/>
                        <a:latin typeface="Times New Roman"/>
                        <a:ea typeface="Times New Roman"/>
                      </a:endParaRPr>
                    </a:p>
                  </a:txBody>
                  <a:tcPr/>
                </a:tc>
                <a:tc hMerge="1">
                  <a:txBody>
                    <a:bodyPr/>
                    <a:lstStyle/>
                    <a:p>
                      <a:endParaRPr lang="en-AU" dirty="0"/>
                    </a:p>
                  </a:txBody>
                  <a:tcPr/>
                </a:tc>
              </a:tr>
              <a:tr h="370840">
                <a:tc vMerge="1">
                  <a:txBody>
                    <a:bodyPr/>
                    <a:lstStyle/>
                    <a:p>
                      <a:endParaRPr lang="en-AU"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600" dirty="0" smtClean="0">
                          <a:effectLst/>
                          <a:latin typeface="Times New Roman"/>
                          <a:ea typeface="Times New Roman"/>
                        </a:rPr>
                        <a:t>From actual </a:t>
                      </a:r>
                      <a:r>
                        <a:rPr lang="en-AU" sz="1600" dirty="0" smtClean="0">
                          <a:effectLst/>
                          <a:latin typeface="Times New Roman"/>
                          <a:ea typeface="Times New Roman"/>
                        </a:rPr>
                        <a:t>LiDAR </a:t>
                      </a:r>
                      <a:r>
                        <a:rPr lang="en-AU" sz="1600" dirty="0" smtClean="0">
                          <a:effectLst/>
                          <a:latin typeface="Times New Roman"/>
                          <a:ea typeface="Times New Roman"/>
                        </a:rPr>
                        <a:t>image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600" dirty="0" smtClean="0">
                          <a:effectLst/>
                          <a:latin typeface="Times New Roman"/>
                          <a:ea typeface="Times New Roman"/>
                        </a:rPr>
                        <a:t>From morphological analysis</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600" dirty="0" smtClean="0">
                          <a:effectLst/>
                          <a:latin typeface="Times New Roman"/>
                          <a:ea typeface="Times New Roman"/>
                        </a:rPr>
                        <a:t>Icicle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600" dirty="0" smtClean="0">
                          <a:effectLst/>
                          <a:latin typeface="Times New Roman"/>
                          <a:ea typeface="Times New Roman"/>
                        </a:rPr>
                        <a:t>≈ 60 (visual count)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600" dirty="0" smtClean="0">
                          <a:effectLst/>
                          <a:latin typeface="Times New Roman"/>
                          <a:ea typeface="Times New Roman"/>
                        </a:rPr>
                        <a:t>62</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600" dirty="0" smtClean="0">
                          <a:effectLst/>
                          <a:latin typeface="Times New Roman"/>
                          <a:ea typeface="Times New Roman"/>
                        </a:rPr>
                        <a:t>Soda straw</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600" dirty="0" smtClean="0">
                          <a:effectLst/>
                          <a:latin typeface="Times New Roman"/>
                          <a:ea typeface="Times New Roman"/>
                        </a:rPr>
                        <a:t>≈ 100 (visual count)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600" dirty="0" smtClean="0">
                          <a:effectLst/>
                          <a:latin typeface="Times New Roman"/>
                          <a:ea typeface="Times New Roman"/>
                        </a:rPr>
                        <a:t>81</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600" dirty="0" smtClean="0">
                          <a:effectLst/>
                          <a:latin typeface="Times New Roman"/>
                          <a:ea typeface="Times New Roman"/>
                        </a:rPr>
                        <a:t>Total</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600" dirty="0" smtClean="0">
                          <a:effectLst/>
                          <a:latin typeface="Times New Roman"/>
                          <a:ea typeface="Times New Roman"/>
                        </a:rPr>
                        <a:t>≈ 160 (visual count)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600" dirty="0" smtClean="0">
                          <a:effectLst/>
                          <a:latin typeface="Times New Roman"/>
                          <a:ea typeface="Times New Roman"/>
                        </a:rPr>
                        <a:t>143</a:t>
                      </a:r>
                    </a:p>
                  </a:txBody>
                  <a:tcPr/>
                </a:tc>
              </a:tr>
            </a:tbl>
          </a:graphicData>
        </a:graphic>
      </p:graphicFrame>
      <p:grpSp>
        <p:nvGrpSpPr>
          <p:cNvPr id="6" name="Group 5"/>
          <p:cNvGrpSpPr/>
          <p:nvPr/>
        </p:nvGrpSpPr>
        <p:grpSpPr>
          <a:xfrm>
            <a:off x="2904108" y="2571750"/>
            <a:ext cx="5854651" cy="2016223"/>
            <a:chOff x="-621" y="-64399"/>
            <a:chExt cx="4834831" cy="2204101"/>
          </a:xfrm>
        </p:grpSpPr>
        <p:pic>
          <p:nvPicPr>
            <p:cNvPr id="7"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 y="281920"/>
              <a:ext cx="4834831" cy="1857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2748357" y="-63861"/>
              <a:ext cx="1898956" cy="370102"/>
            </a:xfrm>
            <a:prstGeom prst="rect">
              <a:avLst/>
            </a:prstGeom>
          </p:spPr>
          <p:txBody>
            <a:bodyPr wrap="square">
              <a:spAutoFit/>
            </a:bodyPr>
            <a:lstStyle/>
            <a:p>
              <a:r>
                <a:rPr lang="en-US" sz="1600" dirty="0"/>
                <a:t>M</a:t>
              </a:r>
              <a:r>
                <a:rPr lang="en-US" sz="1600" dirty="0" smtClean="0"/>
                <a:t>orphological </a:t>
              </a:r>
              <a:r>
                <a:rPr lang="en-US" sz="1600" dirty="0"/>
                <a:t>analysis</a:t>
              </a:r>
              <a:endParaRPr lang="en-AU" sz="1600" dirty="0"/>
            </a:p>
          </p:txBody>
        </p:sp>
        <p:sp>
          <p:nvSpPr>
            <p:cNvPr id="8" name="Rectangle 7"/>
            <p:cNvSpPr/>
            <p:nvPr/>
          </p:nvSpPr>
          <p:spPr>
            <a:xfrm>
              <a:off x="583024" y="-64399"/>
              <a:ext cx="1447832" cy="398571"/>
            </a:xfrm>
            <a:prstGeom prst="rect">
              <a:avLst/>
            </a:prstGeom>
          </p:spPr>
          <p:txBody>
            <a:bodyPr wrap="none">
              <a:spAutoFit/>
            </a:bodyPr>
            <a:lstStyle/>
            <a:p>
              <a:r>
                <a:rPr lang="en-US" sz="1600" dirty="0" smtClean="0"/>
                <a:t>LiDAR </a:t>
              </a:r>
              <a:r>
                <a:rPr lang="en-US" sz="1600" dirty="0"/>
                <a:t>image </a:t>
              </a:r>
              <a:endParaRPr lang="en-AU" sz="1600" dirty="0"/>
            </a:p>
          </p:txBody>
        </p:sp>
      </p:grpSp>
    </p:spTree>
    <p:extLst>
      <p:ext uri="{BB962C8B-B14F-4D97-AF65-F5344CB8AC3E}">
        <p14:creationId xmlns:p14="http://schemas.microsoft.com/office/powerpoint/2010/main" val="262036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051"/>
                                        </p:tgtEl>
                                        <p:attrNameLst>
                                          <p:attrName>style.visibility</p:attrName>
                                        </p:attrNameLst>
                                      </p:cBhvr>
                                      <p:to>
                                        <p:strVal val="visible"/>
                                      </p:to>
                                    </p:set>
                                    <p:animEffect transition="in" filter="fade">
                                      <p:cBhvr>
                                        <p:cTn id="22"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83386" y="4659982"/>
            <a:ext cx="7500982" cy="400110"/>
          </a:xfrm>
          <a:prstGeom prst="rect">
            <a:avLst/>
          </a:prstGeom>
        </p:spPr>
        <p:txBody>
          <a:bodyPr wrap="square">
            <a:spAutoFit/>
          </a:bodyPr>
          <a:lstStyle/>
          <a:p>
            <a:r>
              <a:rPr lang="en-AU" sz="2000" b="1" dirty="0"/>
              <a:t>Relation between LiDAR-based classification and drip data</a:t>
            </a:r>
          </a:p>
        </p:txBody>
      </p:sp>
      <p:pic>
        <p:nvPicPr>
          <p:cNvPr id="4098" name="Picture 2" descr="D:\PhD Research Work\Publications\Conference Submission\Australian Groundwater Conference (AGC), 2015\Figure 5 - Morphology_Site_1A_1B_1i.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23478"/>
            <a:ext cx="4346719" cy="224657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PhD Research Work\Publications\Conference Submission\Australian Groundwater Conference (AGC), 2015\Figure 6 - Morphology_Site_1ii_1iii_1iv_1v.t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5936" y="2327194"/>
            <a:ext cx="4920877" cy="233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82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fade">
                                      <p:cBhvr>
                                        <p:cTn id="12"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60040" y="4659982"/>
            <a:ext cx="3563888" cy="400110"/>
          </a:xfrm>
          <a:prstGeom prst="rect">
            <a:avLst/>
          </a:prstGeom>
        </p:spPr>
        <p:txBody>
          <a:bodyPr wrap="square">
            <a:spAutoFit/>
          </a:bodyPr>
          <a:lstStyle/>
          <a:p>
            <a:r>
              <a:rPr lang="en-AU" sz="2000" b="1" dirty="0" smtClean="0"/>
              <a:t>Results </a:t>
            </a:r>
            <a:r>
              <a:rPr lang="en-AU" sz="2000" b="1" dirty="0" smtClean="0"/>
              <a:t>and </a:t>
            </a:r>
            <a:r>
              <a:rPr lang="en-AU" sz="2000" b="1" dirty="0" smtClean="0"/>
              <a:t>Discussion</a:t>
            </a:r>
            <a:endParaRPr lang="en-AU" sz="2000" b="1" dirty="0"/>
          </a:p>
        </p:txBody>
      </p:sp>
      <p:pic>
        <p:nvPicPr>
          <p:cNvPr id="3074" name="Picture 2" descr="D:\PhD Research Work\Golgotha Cave\WA trip with LIDAR\Golgotha drip data\Results\GW recharge paper\Final_figures_Morphology\Figure 8 - Correlation matrix - Site 1_and_2.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031" y="699542"/>
            <a:ext cx="8460433" cy="3866500"/>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descr="D:\PhD Research Work\Golgotha Cave\WA trip with LIDAR\Golgotha drip data\Results\GW recharge paper\Final_figures_Morphology\Figure 7 - Depth_plots.t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4" y="191933"/>
            <a:ext cx="8856984" cy="309989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ext uri="{D42A27DB-BD31-4B8C-83A1-F6EECF244321}">
                <p14:modId xmlns:p14="http://schemas.microsoft.com/office/powerpoint/2010/main" val="2433018136"/>
              </p:ext>
            </p:extLst>
          </p:nvPr>
        </p:nvGraphicFramePr>
        <p:xfrm>
          <a:off x="4067944" y="123578"/>
          <a:ext cx="4393780" cy="4543156"/>
        </p:xfrm>
        <a:graphic>
          <a:graphicData uri="http://schemas.openxmlformats.org/drawingml/2006/table">
            <a:tbl>
              <a:tblPr firstRow="1" firstCol="1" bandRow="1">
                <a:tableStyleId>{5C22544A-7EE6-4342-B048-85BDC9FD1C3A}</a:tableStyleId>
              </a:tblPr>
              <a:tblGrid>
                <a:gridCol w="819139"/>
                <a:gridCol w="706941"/>
                <a:gridCol w="929435"/>
                <a:gridCol w="659875"/>
                <a:gridCol w="552907"/>
                <a:gridCol w="725483"/>
              </a:tblGrid>
              <a:tr h="216000">
                <a:tc>
                  <a:txBody>
                    <a:bodyPr/>
                    <a:lstStyle/>
                    <a:p>
                      <a:pPr algn="ctr">
                        <a:lnSpc>
                          <a:spcPct val="150000"/>
                        </a:lnSpc>
                        <a:spcAft>
                          <a:spcPts val="0"/>
                        </a:spcAft>
                      </a:pPr>
                      <a:r>
                        <a:rPr lang="en-AU" sz="700" b="1" i="0" dirty="0" smtClean="0">
                          <a:effectLst/>
                        </a:rPr>
                        <a:t>Site/</a:t>
                      </a:r>
                      <a:r>
                        <a:rPr lang="en-AU" sz="700" b="1" i="0" dirty="0" err="1" smtClean="0">
                          <a:effectLst/>
                        </a:rPr>
                        <a:t>Stalagmate</a:t>
                      </a:r>
                      <a:endParaRPr lang="en-AU" sz="600" b="1" i="0" dirty="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i="0">
                          <a:effectLst/>
                        </a:rPr>
                        <a:t>Elevation (ASL m)</a:t>
                      </a:r>
                      <a:endParaRPr lang="en-AU" sz="600" i="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b="1" i="0">
                          <a:effectLst/>
                        </a:rPr>
                        <a:t>Average drip rate per 15 minutes</a:t>
                      </a:r>
                      <a:endParaRPr lang="en-AU" sz="600" b="1" i="0">
                        <a:effectLst/>
                        <a:latin typeface="Times New Roman"/>
                        <a:ea typeface="Calibri"/>
                        <a:cs typeface="Times New Roman"/>
                      </a:endParaRPr>
                    </a:p>
                  </a:txBody>
                  <a:tcPr marL="40406" marR="40406" marT="0" marB="0" anchor="ctr">
                    <a:solidFill>
                      <a:schemeClr val="accent4"/>
                    </a:solidFill>
                  </a:tcPr>
                </a:tc>
                <a:tc>
                  <a:txBody>
                    <a:bodyPr/>
                    <a:lstStyle/>
                    <a:p>
                      <a:pPr algn="ctr">
                        <a:lnSpc>
                          <a:spcPct val="150000"/>
                        </a:lnSpc>
                        <a:spcAft>
                          <a:spcPts val="0"/>
                        </a:spcAft>
                      </a:pPr>
                      <a:r>
                        <a:rPr lang="en-AU" sz="700" b="1" i="0" dirty="0" smtClean="0">
                          <a:effectLst/>
                        </a:rPr>
                        <a:t>LiDAR </a:t>
                      </a:r>
                      <a:r>
                        <a:rPr lang="en-AU" sz="700" b="1" i="0" dirty="0">
                          <a:effectLst/>
                        </a:rPr>
                        <a:t>classified flow type</a:t>
                      </a:r>
                      <a:endParaRPr lang="en-AU" sz="600" b="1" i="0" dirty="0">
                        <a:effectLst/>
                        <a:latin typeface="Times New Roman"/>
                        <a:ea typeface="Calibri"/>
                        <a:cs typeface="Times New Roman"/>
                      </a:endParaRPr>
                    </a:p>
                  </a:txBody>
                  <a:tcPr marL="40406" marR="40406" marT="0" marB="0" anchor="ctr">
                    <a:solidFill>
                      <a:srgbClr val="92D050"/>
                    </a:solidFill>
                  </a:tcPr>
                </a:tc>
                <a:tc>
                  <a:txBody>
                    <a:bodyPr/>
                    <a:lstStyle/>
                    <a:p>
                      <a:pPr algn="ctr">
                        <a:lnSpc>
                          <a:spcPct val="150000"/>
                        </a:lnSpc>
                        <a:spcAft>
                          <a:spcPts val="0"/>
                        </a:spcAft>
                      </a:pPr>
                      <a:r>
                        <a:rPr lang="en-AU" sz="700" i="0">
                          <a:effectLst/>
                        </a:rPr>
                        <a:t>Skewness</a:t>
                      </a:r>
                      <a:endParaRPr lang="en-AU" sz="600" i="0">
                        <a:effectLst/>
                        <a:latin typeface="Times New Roman"/>
                        <a:ea typeface="Calibri"/>
                        <a:cs typeface="Times New Roman"/>
                      </a:endParaRPr>
                    </a:p>
                  </a:txBody>
                  <a:tcPr marL="40406" marR="40406" marT="0" marB="0"/>
                </a:tc>
                <a:tc>
                  <a:txBody>
                    <a:bodyPr/>
                    <a:lstStyle/>
                    <a:p>
                      <a:pPr algn="ctr">
                        <a:lnSpc>
                          <a:spcPct val="150000"/>
                        </a:lnSpc>
                        <a:spcAft>
                          <a:spcPts val="0"/>
                        </a:spcAft>
                      </a:pPr>
                      <a:r>
                        <a:rPr lang="en-AU" sz="700" i="0" dirty="0">
                          <a:effectLst/>
                        </a:rPr>
                        <a:t>Coefficient of variation (COV)</a:t>
                      </a:r>
                      <a:endParaRPr lang="en-AU" sz="600" i="0" dirty="0">
                        <a:effectLst/>
                        <a:latin typeface="Times New Roman"/>
                        <a:ea typeface="Calibri"/>
                        <a:cs typeface="Times New Roman"/>
                      </a:endParaRPr>
                    </a:p>
                  </a:txBody>
                  <a:tcPr marL="40406" marR="40406" marT="0" marB="0"/>
                </a:tc>
              </a:tr>
              <a:tr h="226800">
                <a:tc>
                  <a:txBody>
                    <a:bodyPr/>
                    <a:lstStyle/>
                    <a:p>
                      <a:pPr algn="ctr">
                        <a:lnSpc>
                          <a:spcPct val="150000"/>
                        </a:lnSpc>
                        <a:spcAft>
                          <a:spcPts val="0"/>
                        </a:spcAft>
                      </a:pPr>
                      <a:r>
                        <a:rPr lang="en-AU" sz="700" b="1" i="1" dirty="0">
                          <a:effectLst/>
                        </a:rPr>
                        <a:t>2A</a:t>
                      </a:r>
                      <a:endParaRPr lang="en-AU" sz="600" b="1" i="1" dirty="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75.48</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b="1" i="0">
                          <a:effectLst/>
                        </a:rPr>
                        <a:t>1.9</a:t>
                      </a:r>
                      <a:endParaRPr lang="en-AU" sz="600" b="1" i="0">
                        <a:effectLst/>
                        <a:latin typeface="Times New Roman"/>
                        <a:ea typeface="Calibri"/>
                        <a:cs typeface="Times New Roman"/>
                      </a:endParaRPr>
                    </a:p>
                  </a:txBody>
                  <a:tcPr marL="40406" marR="40406" marT="0" marB="0" anchor="ctr">
                    <a:solidFill>
                      <a:schemeClr val="accent4"/>
                    </a:solidFill>
                  </a:tcPr>
                </a:tc>
                <a:tc>
                  <a:txBody>
                    <a:bodyPr/>
                    <a:lstStyle/>
                    <a:p>
                      <a:pPr algn="ctr">
                        <a:lnSpc>
                          <a:spcPct val="150000"/>
                        </a:lnSpc>
                        <a:spcAft>
                          <a:spcPts val="0"/>
                        </a:spcAft>
                      </a:pPr>
                      <a:r>
                        <a:rPr lang="en-AU" sz="700" b="1" i="1">
                          <a:effectLst/>
                        </a:rPr>
                        <a:t>Icicle</a:t>
                      </a:r>
                      <a:endParaRPr lang="en-AU" sz="600" b="1" i="1">
                        <a:effectLst/>
                        <a:latin typeface="Times New Roman"/>
                        <a:ea typeface="Calibri"/>
                        <a:cs typeface="Times New Roman"/>
                      </a:endParaRPr>
                    </a:p>
                  </a:txBody>
                  <a:tcPr marL="40406" marR="40406" marT="0" marB="0">
                    <a:solidFill>
                      <a:srgbClr val="92D050"/>
                    </a:solidFill>
                  </a:tcPr>
                </a:tc>
                <a:tc>
                  <a:txBody>
                    <a:bodyPr/>
                    <a:lstStyle/>
                    <a:p>
                      <a:pPr algn="ctr">
                        <a:lnSpc>
                          <a:spcPct val="150000"/>
                        </a:lnSpc>
                        <a:spcAft>
                          <a:spcPts val="0"/>
                        </a:spcAft>
                      </a:pPr>
                      <a:r>
                        <a:rPr lang="en-AU" sz="700">
                          <a:effectLst/>
                        </a:rPr>
                        <a:t>-0.24</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44.31</a:t>
                      </a:r>
                      <a:endParaRPr lang="en-AU" sz="600">
                        <a:effectLst/>
                        <a:latin typeface="Times New Roman"/>
                        <a:ea typeface="Calibri"/>
                        <a:cs typeface="Times New Roman"/>
                      </a:endParaRPr>
                    </a:p>
                  </a:txBody>
                  <a:tcPr marL="40406" marR="40406" marT="0" marB="0"/>
                </a:tc>
              </a:tr>
              <a:tr h="226800">
                <a:tc>
                  <a:txBody>
                    <a:bodyPr/>
                    <a:lstStyle/>
                    <a:p>
                      <a:pPr algn="ctr">
                        <a:lnSpc>
                          <a:spcPct val="150000"/>
                        </a:lnSpc>
                        <a:spcAft>
                          <a:spcPts val="0"/>
                        </a:spcAft>
                      </a:pPr>
                      <a:r>
                        <a:rPr lang="en-AU" sz="700" b="1" i="1" dirty="0">
                          <a:effectLst/>
                        </a:rPr>
                        <a:t>2B</a:t>
                      </a:r>
                      <a:endParaRPr lang="en-AU" sz="600" b="1" i="1" dirty="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73.49</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b="1" i="0">
                          <a:effectLst/>
                        </a:rPr>
                        <a:t>3.4</a:t>
                      </a:r>
                      <a:endParaRPr lang="en-AU" sz="600" b="1" i="0">
                        <a:effectLst/>
                        <a:latin typeface="Times New Roman"/>
                        <a:ea typeface="Calibri"/>
                        <a:cs typeface="Times New Roman"/>
                      </a:endParaRPr>
                    </a:p>
                  </a:txBody>
                  <a:tcPr marL="40406" marR="40406" marT="0" marB="0" anchor="ctr">
                    <a:solidFill>
                      <a:schemeClr val="accent4"/>
                    </a:solidFill>
                  </a:tcPr>
                </a:tc>
                <a:tc>
                  <a:txBody>
                    <a:bodyPr/>
                    <a:lstStyle/>
                    <a:p>
                      <a:pPr algn="ctr">
                        <a:lnSpc>
                          <a:spcPct val="150000"/>
                        </a:lnSpc>
                        <a:spcAft>
                          <a:spcPts val="0"/>
                        </a:spcAft>
                      </a:pPr>
                      <a:r>
                        <a:rPr lang="en-AU" sz="700" b="1" i="1">
                          <a:effectLst/>
                        </a:rPr>
                        <a:t>Icicle</a:t>
                      </a:r>
                      <a:endParaRPr lang="en-AU" sz="600" b="1" i="1">
                        <a:effectLst/>
                        <a:latin typeface="Times New Roman"/>
                        <a:ea typeface="Calibri"/>
                        <a:cs typeface="Times New Roman"/>
                      </a:endParaRPr>
                    </a:p>
                  </a:txBody>
                  <a:tcPr marL="40406" marR="40406" marT="0" marB="0">
                    <a:solidFill>
                      <a:srgbClr val="92D050"/>
                    </a:solidFill>
                  </a:tcPr>
                </a:tc>
                <a:tc>
                  <a:txBody>
                    <a:bodyPr/>
                    <a:lstStyle/>
                    <a:p>
                      <a:pPr algn="ctr">
                        <a:lnSpc>
                          <a:spcPct val="150000"/>
                        </a:lnSpc>
                        <a:spcAft>
                          <a:spcPts val="0"/>
                        </a:spcAft>
                      </a:pPr>
                      <a:r>
                        <a:rPr lang="en-AU" sz="700">
                          <a:effectLst/>
                        </a:rPr>
                        <a:t>0.2</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16.01</a:t>
                      </a:r>
                      <a:endParaRPr lang="en-AU" sz="600">
                        <a:effectLst/>
                        <a:latin typeface="Times New Roman"/>
                        <a:ea typeface="Calibri"/>
                        <a:cs typeface="Times New Roman"/>
                      </a:endParaRPr>
                    </a:p>
                  </a:txBody>
                  <a:tcPr marL="40406" marR="40406" marT="0" marB="0"/>
                </a:tc>
              </a:tr>
              <a:tr h="226800">
                <a:tc>
                  <a:txBody>
                    <a:bodyPr/>
                    <a:lstStyle/>
                    <a:p>
                      <a:pPr algn="ctr">
                        <a:lnSpc>
                          <a:spcPct val="150000"/>
                        </a:lnSpc>
                        <a:spcAft>
                          <a:spcPts val="0"/>
                        </a:spcAft>
                      </a:pPr>
                      <a:r>
                        <a:rPr lang="en-AU" sz="700" b="1" i="1">
                          <a:effectLst/>
                        </a:rPr>
                        <a:t>2E</a:t>
                      </a:r>
                      <a:endParaRPr lang="en-AU" sz="600" b="1" i="1">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dirty="0">
                          <a:effectLst/>
                        </a:rPr>
                        <a:t>72.37</a:t>
                      </a:r>
                      <a:endParaRPr lang="en-AU" sz="600" dirty="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b="1" i="0">
                          <a:effectLst/>
                        </a:rPr>
                        <a:t>27.9</a:t>
                      </a:r>
                      <a:endParaRPr lang="en-AU" sz="600" b="1" i="0">
                        <a:effectLst/>
                        <a:latin typeface="Times New Roman"/>
                        <a:ea typeface="Calibri"/>
                        <a:cs typeface="Times New Roman"/>
                      </a:endParaRPr>
                    </a:p>
                  </a:txBody>
                  <a:tcPr marL="40406" marR="40406" marT="0" marB="0" anchor="ctr">
                    <a:solidFill>
                      <a:schemeClr val="accent4"/>
                    </a:solidFill>
                  </a:tcPr>
                </a:tc>
                <a:tc>
                  <a:txBody>
                    <a:bodyPr/>
                    <a:lstStyle/>
                    <a:p>
                      <a:pPr algn="ctr">
                        <a:lnSpc>
                          <a:spcPct val="150000"/>
                        </a:lnSpc>
                        <a:spcAft>
                          <a:spcPts val="0"/>
                        </a:spcAft>
                      </a:pPr>
                      <a:r>
                        <a:rPr lang="en-AU" sz="700" b="1" i="1">
                          <a:effectLst/>
                        </a:rPr>
                        <a:t>Combined</a:t>
                      </a:r>
                      <a:endParaRPr lang="en-AU" sz="600" b="1" i="1">
                        <a:effectLst/>
                        <a:latin typeface="Times New Roman"/>
                        <a:ea typeface="Calibri"/>
                        <a:cs typeface="Times New Roman"/>
                      </a:endParaRPr>
                    </a:p>
                  </a:txBody>
                  <a:tcPr marL="40406" marR="40406" marT="0" marB="0" anchor="ctr">
                    <a:solidFill>
                      <a:srgbClr val="92D050"/>
                    </a:solidFill>
                  </a:tcPr>
                </a:tc>
                <a:tc>
                  <a:txBody>
                    <a:bodyPr/>
                    <a:lstStyle/>
                    <a:p>
                      <a:pPr algn="ctr">
                        <a:lnSpc>
                          <a:spcPct val="150000"/>
                        </a:lnSpc>
                        <a:spcAft>
                          <a:spcPts val="0"/>
                        </a:spcAft>
                      </a:pPr>
                      <a:r>
                        <a:rPr lang="en-AU" sz="700">
                          <a:effectLst/>
                        </a:rPr>
                        <a:t>-0.59</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6.21</a:t>
                      </a:r>
                      <a:endParaRPr lang="en-AU" sz="600">
                        <a:effectLst/>
                        <a:latin typeface="Times New Roman"/>
                        <a:ea typeface="Calibri"/>
                        <a:cs typeface="Times New Roman"/>
                      </a:endParaRPr>
                    </a:p>
                  </a:txBody>
                  <a:tcPr marL="40406" marR="40406" marT="0" marB="0"/>
                </a:tc>
              </a:tr>
              <a:tr h="226800">
                <a:tc>
                  <a:txBody>
                    <a:bodyPr/>
                    <a:lstStyle/>
                    <a:p>
                      <a:pPr algn="ctr">
                        <a:lnSpc>
                          <a:spcPct val="150000"/>
                        </a:lnSpc>
                        <a:spcAft>
                          <a:spcPts val="0"/>
                        </a:spcAft>
                      </a:pPr>
                      <a:r>
                        <a:rPr lang="en-AU" sz="700" b="1" i="1">
                          <a:effectLst/>
                        </a:rPr>
                        <a:t>2i</a:t>
                      </a:r>
                      <a:endParaRPr lang="en-AU" sz="600" b="1" i="1">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72.22</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b="1" i="0">
                          <a:effectLst/>
                        </a:rPr>
                        <a:t>48.4</a:t>
                      </a:r>
                      <a:endParaRPr lang="en-AU" sz="600" b="1" i="0">
                        <a:effectLst/>
                        <a:latin typeface="Times New Roman"/>
                        <a:ea typeface="Calibri"/>
                        <a:cs typeface="Times New Roman"/>
                      </a:endParaRPr>
                    </a:p>
                  </a:txBody>
                  <a:tcPr marL="40406" marR="40406" marT="0" marB="0" anchor="ctr">
                    <a:solidFill>
                      <a:schemeClr val="accent4"/>
                    </a:solidFill>
                  </a:tcPr>
                </a:tc>
                <a:tc>
                  <a:txBody>
                    <a:bodyPr/>
                    <a:lstStyle/>
                    <a:p>
                      <a:pPr algn="ctr">
                        <a:lnSpc>
                          <a:spcPct val="150000"/>
                        </a:lnSpc>
                        <a:spcAft>
                          <a:spcPts val="0"/>
                        </a:spcAft>
                      </a:pPr>
                      <a:r>
                        <a:rPr lang="en-AU" sz="700" b="1" i="1">
                          <a:effectLst/>
                        </a:rPr>
                        <a:t>Fracture</a:t>
                      </a:r>
                      <a:endParaRPr lang="en-AU" sz="600" b="1" i="1">
                        <a:effectLst/>
                        <a:latin typeface="Times New Roman"/>
                        <a:ea typeface="Calibri"/>
                        <a:cs typeface="Times New Roman"/>
                      </a:endParaRPr>
                    </a:p>
                  </a:txBody>
                  <a:tcPr marL="40406" marR="40406" marT="0" marB="0" anchor="ctr">
                    <a:solidFill>
                      <a:srgbClr val="92D050"/>
                    </a:solidFill>
                  </a:tcPr>
                </a:tc>
                <a:tc>
                  <a:txBody>
                    <a:bodyPr/>
                    <a:lstStyle/>
                    <a:p>
                      <a:pPr algn="ctr">
                        <a:lnSpc>
                          <a:spcPct val="150000"/>
                        </a:lnSpc>
                        <a:spcAft>
                          <a:spcPts val="0"/>
                        </a:spcAft>
                      </a:pPr>
                      <a:r>
                        <a:rPr lang="en-AU" sz="700">
                          <a:effectLst/>
                        </a:rPr>
                        <a:t>0.31</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2.57</a:t>
                      </a:r>
                      <a:endParaRPr lang="en-AU" sz="600">
                        <a:effectLst/>
                        <a:latin typeface="Times New Roman"/>
                        <a:ea typeface="Calibri"/>
                        <a:cs typeface="Times New Roman"/>
                      </a:endParaRPr>
                    </a:p>
                  </a:txBody>
                  <a:tcPr marL="40406" marR="40406" marT="0" marB="0"/>
                </a:tc>
              </a:tr>
              <a:tr h="226800">
                <a:tc>
                  <a:txBody>
                    <a:bodyPr/>
                    <a:lstStyle/>
                    <a:p>
                      <a:pPr algn="ctr">
                        <a:lnSpc>
                          <a:spcPct val="150000"/>
                        </a:lnSpc>
                        <a:spcAft>
                          <a:spcPts val="0"/>
                        </a:spcAft>
                      </a:pPr>
                      <a:r>
                        <a:rPr lang="en-AU" sz="700" b="1" i="1">
                          <a:effectLst/>
                        </a:rPr>
                        <a:t>2iii</a:t>
                      </a:r>
                      <a:endParaRPr lang="en-AU" sz="600" b="1" i="1">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75.2</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b="1" i="0">
                          <a:effectLst/>
                        </a:rPr>
                        <a:t>0.8</a:t>
                      </a:r>
                      <a:endParaRPr lang="en-AU" sz="600" b="1" i="0">
                        <a:effectLst/>
                        <a:latin typeface="Times New Roman"/>
                        <a:ea typeface="Calibri"/>
                        <a:cs typeface="Times New Roman"/>
                      </a:endParaRPr>
                    </a:p>
                  </a:txBody>
                  <a:tcPr marL="40406" marR="40406" marT="0" marB="0" anchor="ctr">
                    <a:solidFill>
                      <a:schemeClr val="accent4"/>
                    </a:solidFill>
                  </a:tcPr>
                </a:tc>
                <a:tc>
                  <a:txBody>
                    <a:bodyPr/>
                    <a:lstStyle/>
                    <a:p>
                      <a:pPr algn="ctr">
                        <a:lnSpc>
                          <a:spcPct val="150000"/>
                        </a:lnSpc>
                        <a:spcAft>
                          <a:spcPts val="0"/>
                        </a:spcAft>
                      </a:pPr>
                      <a:r>
                        <a:rPr lang="en-AU" sz="700" b="1" i="1" dirty="0">
                          <a:effectLst/>
                        </a:rPr>
                        <a:t>Soda-straw</a:t>
                      </a:r>
                      <a:endParaRPr lang="en-AU" sz="600" b="1" i="1" dirty="0">
                        <a:effectLst/>
                        <a:latin typeface="Times New Roman"/>
                        <a:ea typeface="Calibri"/>
                        <a:cs typeface="Times New Roman"/>
                      </a:endParaRPr>
                    </a:p>
                  </a:txBody>
                  <a:tcPr marL="40406" marR="40406" marT="0" marB="0" anchor="ctr">
                    <a:solidFill>
                      <a:srgbClr val="92D050"/>
                    </a:solidFill>
                  </a:tcPr>
                </a:tc>
                <a:tc>
                  <a:txBody>
                    <a:bodyPr/>
                    <a:lstStyle/>
                    <a:p>
                      <a:pPr algn="ctr">
                        <a:lnSpc>
                          <a:spcPct val="150000"/>
                        </a:lnSpc>
                        <a:spcAft>
                          <a:spcPts val="0"/>
                        </a:spcAft>
                      </a:pPr>
                      <a:r>
                        <a:rPr lang="en-AU" sz="700" dirty="0">
                          <a:effectLst/>
                        </a:rPr>
                        <a:t>-1.64</a:t>
                      </a:r>
                      <a:endParaRPr lang="en-AU" sz="600" dirty="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dirty="0">
                          <a:effectLst/>
                        </a:rPr>
                        <a:t>45.62</a:t>
                      </a:r>
                      <a:endParaRPr lang="en-AU" sz="600" dirty="0">
                        <a:effectLst/>
                        <a:latin typeface="Times New Roman"/>
                        <a:ea typeface="Calibri"/>
                        <a:cs typeface="Times New Roman"/>
                      </a:endParaRPr>
                    </a:p>
                  </a:txBody>
                  <a:tcPr marL="40406" marR="40406" marT="0" marB="0"/>
                </a:tc>
              </a:tr>
              <a:tr h="226800">
                <a:tc>
                  <a:txBody>
                    <a:bodyPr/>
                    <a:lstStyle/>
                    <a:p>
                      <a:pPr algn="ctr">
                        <a:lnSpc>
                          <a:spcPct val="150000"/>
                        </a:lnSpc>
                        <a:spcAft>
                          <a:spcPts val="0"/>
                        </a:spcAft>
                      </a:pPr>
                      <a:r>
                        <a:rPr lang="en-AU" sz="700" b="1" i="1">
                          <a:effectLst/>
                        </a:rPr>
                        <a:t>2iv</a:t>
                      </a:r>
                      <a:endParaRPr lang="en-AU" sz="600" b="1" i="1">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73.7</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b="1" i="0">
                          <a:effectLst/>
                        </a:rPr>
                        <a:t>2.9</a:t>
                      </a:r>
                      <a:endParaRPr lang="en-AU" sz="600" b="1" i="0">
                        <a:effectLst/>
                        <a:latin typeface="Times New Roman"/>
                        <a:ea typeface="Calibri"/>
                        <a:cs typeface="Times New Roman"/>
                      </a:endParaRPr>
                    </a:p>
                  </a:txBody>
                  <a:tcPr marL="40406" marR="40406" marT="0" marB="0" anchor="ctr">
                    <a:solidFill>
                      <a:schemeClr val="accent4"/>
                    </a:solidFill>
                  </a:tcPr>
                </a:tc>
                <a:tc>
                  <a:txBody>
                    <a:bodyPr/>
                    <a:lstStyle/>
                    <a:p>
                      <a:pPr algn="ctr">
                        <a:lnSpc>
                          <a:spcPct val="150000"/>
                        </a:lnSpc>
                        <a:spcAft>
                          <a:spcPts val="0"/>
                        </a:spcAft>
                      </a:pPr>
                      <a:r>
                        <a:rPr lang="en-AU" sz="700" b="1" i="1">
                          <a:effectLst/>
                        </a:rPr>
                        <a:t>Icicle</a:t>
                      </a:r>
                      <a:endParaRPr lang="en-AU" sz="600" b="1" i="1">
                        <a:effectLst/>
                        <a:latin typeface="Times New Roman"/>
                        <a:ea typeface="Calibri"/>
                        <a:cs typeface="Times New Roman"/>
                      </a:endParaRPr>
                    </a:p>
                  </a:txBody>
                  <a:tcPr marL="40406" marR="40406" marT="0" marB="0" anchor="ctr">
                    <a:solidFill>
                      <a:srgbClr val="92D050"/>
                    </a:solidFill>
                  </a:tcPr>
                </a:tc>
                <a:tc>
                  <a:txBody>
                    <a:bodyPr/>
                    <a:lstStyle/>
                    <a:p>
                      <a:pPr algn="ctr">
                        <a:lnSpc>
                          <a:spcPct val="150000"/>
                        </a:lnSpc>
                        <a:spcAft>
                          <a:spcPts val="0"/>
                        </a:spcAft>
                      </a:pPr>
                      <a:r>
                        <a:rPr lang="en-AU" sz="700">
                          <a:effectLst/>
                        </a:rPr>
                        <a:t>-0.82</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13.23</a:t>
                      </a:r>
                      <a:endParaRPr lang="en-AU" sz="600">
                        <a:effectLst/>
                        <a:latin typeface="Times New Roman"/>
                        <a:ea typeface="Calibri"/>
                        <a:cs typeface="Times New Roman"/>
                      </a:endParaRPr>
                    </a:p>
                  </a:txBody>
                  <a:tcPr marL="40406" marR="40406" marT="0" marB="0"/>
                </a:tc>
              </a:tr>
              <a:tr h="226800">
                <a:tc>
                  <a:txBody>
                    <a:bodyPr/>
                    <a:lstStyle/>
                    <a:p>
                      <a:pPr algn="ctr">
                        <a:lnSpc>
                          <a:spcPct val="150000"/>
                        </a:lnSpc>
                        <a:spcAft>
                          <a:spcPts val="0"/>
                        </a:spcAft>
                      </a:pPr>
                      <a:r>
                        <a:rPr lang="en-AU" sz="700" b="1" i="1">
                          <a:effectLst/>
                        </a:rPr>
                        <a:t>2v</a:t>
                      </a:r>
                      <a:endParaRPr lang="en-AU" sz="600" b="1" i="1">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75.75</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b="1" i="0">
                          <a:effectLst/>
                        </a:rPr>
                        <a:t>13.5</a:t>
                      </a:r>
                      <a:endParaRPr lang="en-AU" sz="600" b="1" i="0">
                        <a:effectLst/>
                        <a:latin typeface="Times New Roman"/>
                        <a:ea typeface="Calibri"/>
                        <a:cs typeface="Times New Roman"/>
                      </a:endParaRPr>
                    </a:p>
                  </a:txBody>
                  <a:tcPr marL="40406" marR="40406" marT="0" marB="0" anchor="ctr">
                    <a:solidFill>
                      <a:schemeClr val="accent4"/>
                    </a:solidFill>
                  </a:tcPr>
                </a:tc>
                <a:tc>
                  <a:txBody>
                    <a:bodyPr/>
                    <a:lstStyle/>
                    <a:p>
                      <a:pPr algn="ctr">
                        <a:lnSpc>
                          <a:spcPct val="150000"/>
                        </a:lnSpc>
                        <a:spcAft>
                          <a:spcPts val="0"/>
                        </a:spcAft>
                      </a:pPr>
                      <a:r>
                        <a:rPr lang="en-AU" sz="700" b="1" i="1">
                          <a:effectLst/>
                        </a:rPr>
                        <a:t>Combined</a:t>
                      </a:r>
                      <a:endParaRPr lang="en-AU" sz="600" b="1" i="1">
                        <a:effectLst/>
                        <a:latin typeface="Times New Roman"/>
                        <a:ea typeface="Calibri"/>
                        <a:cs typeface="Times New Roman"/>
                      </a:endParaRPr>
                    </a:p>
                  </a:txBody>
                  <a:tcPr marL="40406" marR="40406" marT="0" marB="0" anchor="ctr">
                    <a:solidFill>
                      <a:srgbClr val="92D050"/>
                    </a:solidFill>
                  </a:tcPr>
                </a:tc>
                <a:tc>
                  <a:txBody>
                    <a:bodyPr/>
                    <a:lstStyle/>
                    <a:p>
                      <a:pPr algn="ctr">
                        <a:lnSpc>
                          <a:spcPct val="150000"/>
                        </a:lnSpc>
                        <a:spcAft>
                          <a:spcPts val="0"/>
                        </a:spcAft>
                      </a:pPr>
                      <a:r>
                        <a:rPr lang="en-AU" sz="700">
                          <a:effectLst/>
                        </a:rPr>
                        <a:t>0.10</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5.65</a:t>
                      </a:r>
                      <a:endParaRPr lang="en-AU" sz="600">
                        <a:effectLst/>
                        <a:latin typeface="Times New Roman"/>
                        <a:ea typeface="Calibri"/>
                        <a:cs typeface="Times New Roman"/>
                      </a:endParaRPr>
                    </a:p>
                  </a:txBody>
                  <a:tcPr marL="40406" marR="40406" marT="0" marB="0"/>
                </a:tc>
              </a:tr>
              <a:tr h="226800">
                <a:tc>
                  <a:txBody>
                    <a:bodyPr/>
                    <a:lstStyle/>
                    <a:p>
                      <a:pPr algn="ctr">
                        <a:lnSpc>
                          <a:spcPct val="150000"/>
                        </a:lnSpc>
                        <a:spcAft>
                          <a:spcPts val="0"/>
                        </a:spcAft>
                      </a:pPr>
                      <a:r>
                        <a:rPr lang="en-AU" sz="700" b="1" i="1">
                          <a:effectLst/>
                        </a:rPr>
                        <a:t>2vi</a:t>
                      </a:r>
                      <a:endParaRPr lang="en-AU" sz="600" b="1" i="1">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75.66</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b="1" i="0">
                          <a:effectLst/>
                        </a:rPr>
                        <a:t>196.1</a:t>
                      </a:r>
                      <a:endParaRPr lang="en-AU" sz="600" b="1" i="0">
                        <a:effectLst/>
                        <a:latin typeface="Times New Roman"/>
                        <a:ea typeface="Calibri"/>
                        <a:cs typeface="Times New Roman"/>
                      </a:endParaRPr>
                    </a:p>
                  </a:txBody>
                  <a:tcPr marL="40406" marR="40406" marT="0" marB="0" anchor="ctr">
                    <a:solidFill>
                      <a:schemeClr val="accent4"/>
                    </a:solidFill>
                  </a:tcPr>
                </a:tc>
                <a:tc>
                  <a:txBody>
                    <a:bodyPr/>
                    <a:lstStyle/>
                    <a:p>
                      <a:pPr algn="ctr">
                        <a:lnSpc>
                          <a:spcPct val="150000"/>
                        </a:lnSpc>
                        <a:spcAft>
                          <a:spcPts val="0"/>
                        </a:spcAft>
                      </a:pPr>
                      <a:r>
                        <a:rPr lang="en-AU" sz="700" b="1" i="1">
                          <a:effectLst/>
                        </a:rPr>
                        <a:t>Fracture</a:t>
                      </a:r>
                      <a:endParaRPr lang="en-AU" sz="600" b="1" i="1">
                        <a:effectLst/>
                        <a:latin typeface="Times New Roman"/>
                        <a:ea typeface="Calibri"/>
                        <a:cs typeface="Times New Roman"/>
                      </a:endParaRPr>
                    </a:p>
                  </a:txBody>
                  <a:tcPr marL="40406" marR="40406" marT="0" marB="0" anchor="ctr">
                    <a:solidFill>
                      <a:srgbClr val="92D050"/>
                    </a:solidFill>
                  </a:tcPr>
                </a:tc>
                <a:tc>
                  <a:txBody>
                    <a:bodyPr/>
                    <a:lstStyle/>
                    <a:p>
                      <a:pPr algn="ctr">
                        <a:lnSpc>
                          <a:spcPct val="150000"/>
                        </a:lnSpc>
                        <a:spcAft>
                          <a:spcPts val="0"/>
                        </a:spcAft>
                      </a:pPr>
                      <a:r>
                        <a:rPr lang="en-AU" sz="700">
                          <a:effectLst/>
                        </a:rPr>
                        <a:t>0.44</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100.95</a:t>
                      </a:r>
                      <a:endParaRPr lang="en-AU" sz="600">
                        <a:effectLst/>
                        <a:latin typeface="Times New Roman"/>
                        <a:ea typeface="Calibri"/>
                        <a:cs typeface="Times New Roman"/>
                      </a:endParaRPr>
                    </a:p>
                  </a:txBody>
                  <a:tcPr marL="40406" marR="40406" marT="0" marB="0"/>
                </a:tc>
              </a:tr>
              <a:tr h="226800">
                <a:tc>
                  <a:txBody>
                    <a:bodyPr/>
                    <a:lstStyle/>
                    <a:p>
                      <a:pPr algn="ctr">
                        <a:lnSpc>
                          <a:spcPct val="150000"/>
                        </a:lnSpc>
                        <a:spcAft>
                          <a:spcPts val="0"/>
                        </a:spcAft>
                      </a:pPr>
                      <a:r>
                        <a:rPr lang="en-AU" sz="700" b="1" i="1">
                          <a:effectLst/>
                        </a:rPr>
                        <a:t>2vii</a:t>
                      </a:r>
                      <a:endParaRPr lang="en-AU" sz="600" b="1" i="1">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75.7</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b="1" i="0">
                          <a:effectLst/>
                        </a:rPr>
                        <a:t>4.1</a:t>
                      </a:r>
                      <a:endParaRPr lang="en-AU" sz="600" b="1" i="0">
                        <a:effectLst/>
                        <a:latin typeface="Times New Roman"/>
                        <a:ea typeface="Calibri"/>
                        <a:cs typeface="Times New Roman"/>
                      </a:endParaRPr>
                    </a:p>
                  </a:txBody>
                  <a:tcPr marL="40406" marR="40406" marT="0" marB="0" anchor="ctr">
                    <a:solidFill>
                      <a:schemeClr val="accent4"/>
                    </a:solidFill>
                  </a:tcPr>
                </a:tc>
                <a:tc>
                  <a:txBody>
                    <a:bodyPr/>
                    <a:lstStyle/>
                    <a:p>
                      <a:pPr algn="ctr">
                        <a:lnSpc>
                          <a:spcPct val="150000"/>
                        </a:lnSpc>
                        <a:spcAft>
                          <a:spcPts val="0"/>
                        </a:spcAft>
                      </a:pPr>
                      <a:r>
                        <a:rPr lang="en-AU" sz="700" b="1" i="1">
                          <a:effectLst/>
                        </a:rPr>
                        <a:t>Icicle</a:t>
                      </a:r>
                      <a:endParaRPr lang="en-AU" sz="600" b="1" i="1">
                        <a:effectLst/>
                        <a:latin typeface="Times New Roman"/>
                        <a:ea typeface="Calibri"/>
                        <a:cs typeface="Times New Roman"/>
                      </a:endParaRPr>
                    </a:p>
                  </a:txBody>
                  <a:tcPr marL="40406" marR="40406" marT="0" marB="0" anchor="ctr">
                    <a:solidFill>
                      <a:srgbClr val="92D050"/>
                    </a:solidFill>
                  </a:tcPr>
                </a:tc>
                <a:tc>
                  <a:txBody>
                    <a:bodyPr/>
                    <a:lstStyle/>
                    <a:p>
                      <a:pPr algn="ctr">
                        <a:lnSpc>
                          <a:spcPct val="150000"/>
                        </a:lnSpc>
                        <a:spcAft>
                          <a:spcPts val="0"/>
                        </a:spcAft>
                      </a:pPr>
                      <a:r>
                        <a:rPr lang="en-AU" sz="700">
                          <a:effectLst/>
                        </a:rPr>
                        <a:t>0.03</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21.63</a:t>
                      </a:r>
                      <a:endParaRPr lang="en-AU" sz="600">
                        <a:effectLst/>
                        <a:latin typeface="Times New Roman"/>
                        <a:ea typeface="Calibri"/>
                        <a:cs typeface="Times New Roman"/>
                      </a:endParaRPr>
                    </a:p>
                  </a:txBody>
                  <a:tcPr marL="40406" marR="40406" marT="0" marB="0"/>
                </a:tc>
              </a:tr>
              <a:tr h="226800">
                <a:tc>
                  <a:txBody>
                    <a:bodyPr/>
                    <a:lstStyle/>
                    <a:p>
                      <a:pPr algn="ctr">
                        <a:lnSpc>
                          <a:spcPct val="150000"/>
                        </a:lnSpc>
                        <a:spcAft>
                          <a:spcPts val="0"/>
                        </a:spcAft>
                      </a:pPr>
                      <a:r>
                        <a:rPr lang="en-AU" sz="700" b="1" i="1">
                          <a:effectLst/>
                        </a:rPr>
                        <a:t>2viii</a:t>
                      </a:r>
                      <a:endParaRPr lang="en-AU" sz="600" b="1" i="1">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73.72</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b="1" i="0">
                          <a:effectLst/>
                        </a:rPr>
                        <a:t>22.7</a:t>
                      </a:r>
                      <a:endParaRPr lang="en-AU" sz="600" b="1" i="0">
                        <a:effectLst/>
                        <a:latin typeface="Times New Roman"/>
                        <a:ea typeface="Calibri"/>
                        <a:cs typeface="Times New Roman"/>
                      </a:endParaRPr>
                    </a:p>
                  </a:txBody>
                  <a:tcPr marL="40406" marR="40406" marT="0" marB="0" anchor="ctr">
                    <a:solidFill>
                      <a:schemeClr val="accent4"/>
                    </a:solidFill>
                  </a:tcPr>
                </a:tc>
                <a:tc>
                  <a:txBody>
                    <a:bodyPr/>
                    <a:lstStyle/>
                    <a:p>
                      <a:pPr algn="ctr">
                        <a:lnSpc>
                          <a:spcPct val="150000"/>
                        </a:lnSpc>
                        <a:spcAft>
                          <a:spcPts val="0"/>
                        </a:spcAft>
                      </a:pPr>
                      <a:r>
                        <a:rPr lang="en-AU" sz="700" b="1" i="1">
                          <a:effectLst/>
                        </a:rPr>
                        <a:t>Combined</a:t>
                      </a:r>
                      <a:endParaRPr lang="en-AU" sz="600" b="1" i="1">
                        <a:effectLst/>
                        <a:latin typeface="Times New Roman"/>
                        <a:ea typeface="Calibri"/>
                        <a:cs typeface="Times New Roman"/>
                      </a:endParaRPr>
                    </a:p>
                  </a:txBody>
                  <a:tcPr marL="40406" marR="40406" marT="0" marB="0" anchor="ctr">
                    <a:solidFill>
                      <a:srgbClr val="92D050"/>
                    </a:solidFill>
                  </a:tcPr>
                </a:tc>
                <a:tc>
                  <a:txBody>
                    <a:bodyPr/>
                    <a:lstStyle/>
                    <a:p>
                      <a:pPr algn="ctr">
                        <a:lnSpc>
                          <a:spcPct val="150000"/>
                        </a:lnSpc>
                        <a:spcAft>
                          <a:spcPts val="0"/>
                        </a:spcAft>
                      </a:pPr>
                      <a:r>
                        <a:rPr lang="en-AU" sz="700">
                          <a:effectLst/>
                        </a:rPr>
                        <a:t>-0.11</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16.11</a:t>
                      </a:r>
                      <a:endParaRPr lang="en-AU" sz="600">
                        <a:effectLst/>
                        <a:latin typeface="Times New Roman"/>
                        <a:ea typeface="Calibri"/>
                        <a:cs typeface="Times New Roman"/>
                      </a:endParaRPr>
                    </a:p>
                  </a:txBody>
                  <a:tcPr marL="40406" marR="40406" marT="0" marB="0"/>
                </a:tc>
              </a:tr>
              <a:tr h="226800">
                <a:tc>
                  <a:txBody>
                    <a:bodyPr/>
                    <a:lstStyle/>
                    <a:p>
                      <a:pPr algn="ctr">
                        <a:lnSpc>
                          <a:spcPct val="150000"/>
                        </a:lnSpc>
                        <a:spcAft>
                          <a:spcPts val="0"/>
                        </a:spcAft>
                      </a:pPr>
                      <a:r>
                        <a:rPr lang="en-AU" sz="700" b="1" i="1">
                          <a:effectLst/>
                        </a:rPr>
                        <a:t>2ix</a:t>
                      </a:r>
                      <a:endParaRPr lang="en-AU" sz="600" b="1" i="1">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73.34</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b="1" i="0">
                          <a:effectLst/>
                        </a:rPr>
                        <a:t>71.7</a:t>
                      </a:r>
                      <a:endParaRPr lang="en-AU" sz="600" b="1" i="0">
                        <a:effectLst/>
                        <a:latin typeface="Times New Roman"/>
                        <a:ea typeface="Calibri"/>
                        <a:cs typeface="Times New Roman"/>
                      </a:endParaRPr>
                    </a:p>
                  </a:txBody>
                  <a:tcPr marL="40406" marR="40406" marT="0" marB="0" anchor="ctr">
                    <a:solidFill>
                      <a:schemeClr val="accent4"/>
                    </a:solidFill>
                  </a:tcPr>
                </a:tc>
                <a:tc>
                  <a:txBody>
                    <a:bodyPr/>
                    <a:lstStyle/>
                    <a:p>
                      <a:pPr algn="ctr">
                        <a:lnSpc>
                          <a:spcPct val="150000"/>
                        </a:lnSpc>
                        <a:spcAft>
                          <a:spcPts val="0"/>
                        </a:spcAft>
                      </a:pPr>
                      <a:r>
                        <a:rPr lang="en-AU" sz="700" b="1" i="1">
                          <a:effectLst/>
                        </a:rPr>
                        <a:t>Fracture</a:t>
                      </a:r>
                      <a:endParaRPr lang="en-AU" sz="600" b="1" i="1">
                        <a:effectLst/>
                        <a:latin typeface="Times New Roman"/>
                        <a:ea typeface="Calibri"/>
                        <a:cs typeface="Times New Roman"/>
                      </a:endParaRPr>
                    </a:p>
                  </a:txBody>
                  <a:tcPr marL="40406" marR="40406" marT="0" marB="0" anchor="ctr">
                    <a:solidFill>
                      <a:srgbClr val="92D050"/>
                    </a:solidFill>
                  </a:tcPr>
                </a:tc>
                <a:tc>
                  <a:txBody>
                    <a:bodyPr/>
                    <a:lstStyle/>
                    <a:p>
                      <a:pPr algn="ctr">
                        <a:lnSpc>
                          <a:spcPct val="150000"/>
                        </a:lnSpc>
                        <a:spcAft>
                          <a:spcPts val="0"/>
                        </a:spcAft>
                      </a:pPr>
                      <a:r>
                        <a:rPr lang="en-AU" sz="700">
                          <a:effectLst/>
                        </a:rPr>
                        <a:t>-0.22</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8.3</a:t>
                      </a:r>
                      <a:endParaRPr lang="en-AU" sz="600">
                        <a:effectLst/>
                        <a:latin typeface="Times New Roman"/>
                        <a:ea typeface="Calibri"/>
                        <a:cs typeface="Times New Roman"/>
                      </a:endParaRPr>
                    </a:p>
                  </a:txBody>
                  <a:tcPr marL="40406" marR="40406" marT="0" marB="0"/>
                </a:tc>
              </a:tr>
              <a:tr h="226800">
                <a:tc>
                  <a:txBody>
                    <a:bodyPr/>
                    <a:lstStyle/>
                    <a:p>
                      <a:pPr algn="ctr">
                        <a:lnSpc>
                          <a:spcPct val="150000"/>
                        </a:lnSpc>
                        <a:spcAft>
                          <a:spcPts val="0"/>
                        </a:spcAft>
                      </a:pPr>
                      <a:r>
                        <a:rPr lang="en-AU" sz="700" b="1" i="1" dirty="0">
                          <a:effectLst/>
                        </a:rPr>
                        <a:t>2x</a:t>
                      </a:r>
                      <a:endParaRPr lang="en-AU" sz="600" b="1" i="1" dirty="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73.59</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b="1" i="0">
                          <a:effectLst/>
                        </a:rPr>
                        <a:t>1.4</a:t>
                      </a:r>
                      <a:endParaRPr lang="en-AU" sz="600" b="1" i="0">
                        <a:effectLst/>
                        <a:latin typeface="Times New Roman"/>
                        <a:ea typeface="Calibri"/>
                        <a:cs typeface="Times New Roman"/>
                      </a:endParaRPr>
                    </a:p>
                  </a:txBody>
                  <a:tcPr marL="40406" marR="40406" marT="0" marB="0" anchor="ctr">
                    <a:solidFill>
                      <a:schemeClr val="accent4"/>
                    </a:solidFill>
                  </a:tcPr>
                </a:tc>
                <a:tc>
                  <a:txBody>
                    <a:bodyPr/>
                    <a:lstStyle/>
                    <a:p>
                      <a:pPr algn="ctr">
                        <a:lnSpc>
                          <a:spcPct val="150000"/>
                        </a:lnSpc>
                        <a:spcAft>
                          <a:spcPts val="0"/>
                        </a:spcAft>
                      </a:pPr>
                      <a:r>
                        <a:rPr lang="en-AU" sz="700" b="1" i="1">
                          <a:effectLst/>
                        </a:rPr>
                        <a:t>Icicle</a:t>
                      </a:r>
                      <a:endParaRPr lang="en-AU" sz="600" b="1" i="1">
                        <a:effectLst/>
                        <a:latin typeface="Times New Roman"/>
                        <a:ea typeface="Calibri"/>
                        <a:cs typeface="Times New Roman"/>
                      </a:endParaRPr>
                    </a:p>
                  </a:txBody>
                  <a:tcPr marL="40406" marR="40406" marT="0" marB="0" anchor="ctr">
                    <a:solidFill>
                      <a:srgbClr val="92D050"/>
                    </a:solidFill>
                  </a:tcPr>
                </a:tc>
                <a:tc>
                  <a:txBody>
                    <a:bodyPr/>
                    <a:lstStyle/>
                    <a:p>
                      <a:pPr algn="ctr">
                        <a:lnSpc>
                          <a:spcPct val="150000"/>
                        </a:lnSpc>
                        <a:spcAft>
                          <a:spcPts val="0"/>
                        </a:spcAft>
                      </a:pPr>
                      <a:r>
                        <a:rPr lang="en-AU" sz="700">
                          <a:effectLst/>
                        </a:rPr>
                        <a:t>0.5</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43.86</a:t>
                      </a:r>
                      <a:endParaRPr lang="en-AU" sz="600">
                        <a:effectLst/>
                        <a:latin typeface="Times New Roman"/>
                        <a:ea typeface="Calibri"/>
                        <a:cs typeface="Times New Roman"/>
                      </a:endParaRPr>
                    </a:p>
                  </a:txBody>
                  <a:tcPr marL="40406" marR="40406" marT="0" marB="0"/>
                </a:tc>
              </a:tr>
              <a:tr h="226800">
                <a:tc>
                  <a:txBody>
                    <a:bodyPr/>
                    <a:lstStyle/>
                    <a:p>
                      <a:pPr algn="ctr">
                        <a:lnSpc>
                          <a:spcPct val="150000"/>
                        </a:lnSpc>
                        <a:spcAft>
                          <a:spcPts val="0"/>
                        </a:spcAft>
                      </a:pPr>
                      <a:r>
                        <a:rPr lang="en-AU" sz="700" b="1" i="1">
                          <a:effectLst/>
                        </a:rPr>
                        <a:t>2xi</a:t>
                      </a:r>
                      <a:endParaRPr lang="en-AU" sz="600" b="1" i="1">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73.5</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b="1" i="0">
                          <a:effectLst/>
                        </a:rPr>
                        <a:t>0.1</a:t>
                      </a:r>
                      <a:endParaRPr lang="en-AU" sz="600" b="1" i="0">
                        <a:effectLst/>
                        <a:latin typeface="Times New Roman"/>
                        <a:ea typeface="Calibri"/>
                        <a:cs typeface="Times New Roman"/>
                      </a:endParaRPr>
                    </a:p>
                  </a:txBody>
                  <a:tcPr marL="40406" marR="40406" marT="0" marB="0" anchor="ctr">
                    <a:solidFill>
                      <a:schemeClr val="accent4"/>
                    </a:solidFill>
                  </a:tcPr>
                </a:tc>
                <a:tc>
                  <a:txBody>
                    <a:bodyPr/>
                    <a:lstStyle/>
                    <a:p>
                      <a:pPr algn="ctr">
                        <a:lnSpc>
                          <a:spcPct val="150000"/>
                        </a:lnSpc>
                        <a:spcAft>
                          <a:spcPts val="0"/>
                        </a:spcAft>
                      </a:pPr>
                      <a:r>
                        <a:rPr lang="en-AU" sz="700" b="1" i="1" dirty="0">
                          <a:effectLst/>
                        </a:rPr>
                        <a:t>Soda-straw</a:t>
                      </a:r>
                      <a:endParaRPr lang="en-AU" sz="600" b="1" i="1" dirty="0">
                        <a:effectLst/>
                        <a:latin typeface="Times New Roman"/>
                        <a:ea typeface="Calibri"/>
                        <a:cs typeface="Times New Roman"/>
                      </a:endParaRPr>
                    </a:p>
                  </a:txBody>
                  <a:tcPr marL="40406" marR="40406" marT="0" marB="0" anchor="ctr">
                    <a:solidFill>
                      <a:srgbClr val="92D050"/>
                    </a:solidFill>
                  </a:tcPr>
                </a:tc>
                <a:tc>
                  <a:txBody>
                    <a:bodyPr/>
                    <a:lstStyle/>
                    <a:p>
                      <a:pPr algn="ctr">
                        <a:lnSpc>
                          <a:spcPct val="150000"/>
                        </a:lnSpc>
                        <a:spcAft>
                          <a:spcPts val="0"/>
                        </a:spcAft>
                      </a:pPr>
                      <a:r>
                        <a:rPr lang="en-AU" sz="700">
                          <a:effectLst/>
                        </a:rPr>
                        <a:t>2.68</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289.31</a:t>
                      </a:r>
                      <a:endParaRPr lang="en-AU" sz="600">
                        <a:effectLst/>
                        <a:latin typeface="Times New Roman"/>
                        <a:ea typeface="Calibri"/>
                        <a:cs typeface="Times New Roman"/>
                      </a:endParaRPr>
                    </a:p>
                  </a:txBody>
                  <a:tcPr marL="40406" marR="40406" marT="0" marB="0"/>
                </a:tc>
              </a:tr>
              <a:tr h="226800">
                <a:tc>
                  <a:txBody>
                    <a:bodyPr/>
                    <a:lstStyle/>
                    <a:p>
                      <a:pPr algn="ctr">
                        <a:lnSpc>
                          <a:spcPct val="150000"/>
                        </a:lnSpc>
                        <a:spcAft>
                          <a:spcPts val="0"/>
                        </a:spcAft>
                      </a:pPr>
                      <a:r>
                        <a:rPr lang="en-AU" sz="700" b="1" i="1">
                          <a:effectLst/>
                        </a:rPr>
                        <a:t>2xiii</a:t>
                      </a:r>
                      <a:endParaRPr lang="en-AU" sz="600" b="1" i="1">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73.54</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b="1" i="0">
                          <a:effectLst/>
                        </a:rPr>
                        <a:t>5.2</a:t>
                      </a:r>
                      <a:endParaRPr lang="en-AU" sz="600" b="1" i="0">
                        <a:effectLst/>
                        <a:latin typeface="Times New Roman"/>
                        <a:ea typeface="Calibri"/>
                        <a:cs typeface="Times New Roman"/>
                      </a:endParaRPr>
                    </a:p>
                  </a:txBody>
                  <a:tcPr marL="40406" marR="40406" marT="0" marB="0" anchor="ctr">
                    <a:solidFill>
                      <a:schemeClr val="accent4"/>
                    </a:solidFill>
                  </a:tcPr>
                </a:tc>
                <a:tc>
                  <a:txBody>
                    <a:bodyPr/>
                    <a:lstStyle/>
                    <a:p>
                      <a:pPr algn="ctr">
                        <a:lnSpc>
                          <a:spcPct val="150000"/>
                        </a:lnSpc>
                        <a:spcAft>
                          <a:spcPts val="0"/>
                        </a:spcAft>
                      </a:pPr>
                      <a:r>
                        <a:rPr lang="en-AU" sz="700" b="1" i="1">
                          <a:effectLst/>
                        </a:rPr>
                        <a:t>Icicle</a:t>
                      </a:r>
                      <a:endParaRPr lang="en-AU" sz="600" b="1" i="1">
                        <a:effectLst/>
                        <a:latin typeface="Times New Roman"/>
                        <a:ea typeface="Calibri"/>
                        <a:cs typeface="Times New Roman"/>
                      </a:endParaRPr>
                    </a:p>
                  </a:txBody>
                  <a:tcPr marL="40406" marR="40406" marT="0" marB="0">
                    <a:solidFill>
                      <a:srgbClr val="92D050"/>
                    </a:solidFill>
                  </a:tcPr>
                </a:tc>
                <a:tc>
                  <a:txBody>
                    <a:bodyPr/>
                    <a:lstStyle/>
                    <a:p>
                      <a:pPr algn="ctr">
                        <a:lnSpc>
                          <a:spcPct val="150000"/>
                        </a:lnSpc>
                        <a:spcAft>
                          <a:spcPts val="0"/>
                        </a:spcAft>
                      </a:pPr>
                      <a:r>
                        <a:rPr lang="en-AU" sz="700">
                          <a:effectLst/>
                        </a:rPr>
                        <a:t>-0.47</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25.29</a:t>
                      </a:r>
                      <a:endParaRPr lang="en-AU" sz="600">
                        <a:effectLst/>
                        <a:latin typeface="Times New Roman"/>
                        <a:ea typeface="Calibri"/>
                        <a:cs typeface="Times New Roman"/>
                      </a:endParaRPr>
                    </a:p>
                  </a:txBody>
                  <a:tcPr marL="40406" marR="40406" marT="0" marB="0"/>
                </a:tc>
              </a:tr>
              <a:tr h="226800">
                <a:tc>
                  <a:txBody>
                    <a:bodyPr/>
                    <a:lstStyle/>
                    <a:p>
                      <a:pPr algn="ctr">
                        <a:lnSpc>
                          <a:spcPct val="150000"/>
                        </a:lnSpc>
                        <a:spcAft>
                          <a:spcPts val="0"/>
                        </a:spcAft>
                      </a:pPr>
                      <a:r>
                        <a:rPr lang="en-AU" sz="700" b="1" i="1">
                          <a:effectLst/>
                        </a:rPr>
                        <a:t>2xiv</a:t>
                      </a:r>
                      <a:endParaRPr lang="en-AU" sz="600" b="1" i="1">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73.49</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b="1" i="0">
                          <a:effectLst/>
                        </a:rPr>
                        <a:t>8.5</a:t>
                      </a:r>
                      <a:endParaRPr lang="en-AU" sz="600" b="1" i="0">
                        <a:effectLst/>
                        <a:latin typeface="Times New Roman"/>
                        <a:ea typeface="Calibri"/>
                        <a:cs typeface="Times New Roman"/>
                      </a:endParaRPr>
                    </a:p>
                  </a:txBody>
                  <a:tcPr marL="40406" marR="40406" marT="0" marB="0" anchor="ctr">
                    <a:solidFill>
                      <a:schemeClr val="accent4"/>
                    </a:solidFill>
                  </a:tcPr>
                </a:tc>
                <a:tc>
                  <a:txBody>
                    <a:bodyPr/>
                    <a:lstStyle/>
                    <a:p>
                      <a:pPr algn="ctr">
                        <a:lnSpc>
                          <a:spcPct val="150000"/>
                        </a:lnSpc>
                        <a:spcAft>
                          <a:spcPts val="0"/>
                        </a:spcAft>
                      </a:pPr>
                      <a:r>
                        <a:rPr lang="en-AU" sz="700" b="1" i="1">
                          <a:effectLst/>
                        </a:rPr>
                        <a:t>Icicle</a:t>
                      </a:r>
                      <a:endParaRPr lang="en-AU" sz="600" b="1" i="1">
                        <a:effectLst/>
                        <a:latin typeface="Times New Roman"/>
                        <a:ea typeface="Calibri"/>
                        <a:cs typeface="Times New Roman"/>
                      </a:endParaRPr>
                    </a:p>
                  </a:txBody>
                  <a:tcPr marL="40406" marR="40406" marT="0" marB="0">
                    <a:solidFill>
                      <a:srgbClr val="92D050"/>
                    </a:solidFill>
                  </a:tcPr>
                </a:tc>
                <a:tc>
                  <a:txBody>
                    <a:bodyPr/>
                    <a:lstStyle/>
                    <a:p>
                      <a:pPr algn="ctr">
                        <a:lnSpc>
                          <a:spcPct val="150000"/>
                        </a:lnSpc>
                        <a:spcAft>
                          <a:spcPts val="0"/>
                        </a:spcAft>
                      </a:pPr>
                      <a:r>
                        <a:rPr lang="en-AU" sz="700">
                          <a:effectLst/>
                        </a:rPr>
                        <a:t>-0.17</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11.81</a:t>
                      </a:r>
                      <a:endParaRPr lang="en-AU" sz="600">
                        <a:effectLst/>
                        <a:latin typeface="Times New Roman"/>
                        <a:ea typeface="Calibri"/>
                        <a:cs typeface="Times New Roman"/>
                      </a:endParaRPr>
                    </a:p>
                  </a:txBody>
                  <a:tcPr marL="40406" marR="40406" marT="0" marB="0"/>
                </a:tc>
              </a:tr>
              <a:tr h="226800">
                <a:tc>
                  <a:txBody>
                    <a:bodyPr/>
                    <a:lstStyle/>
                    <a:p>
                      <a:pPr algn="ctr">
                        <a:lnSpc>
                          <a:spcPct val="150000"/>
                        </a:lnSpc>
                        <a:spcAft>
                          <a:spcPts val="0"/>
                        </a:spcAft>
                      </a:pPr>
                      <a:r>
                        <a:rPr lang="en-AU" sz="700" b="1" i="1">
                          <a:effectLst/>
                        </a:rPr>
                        <a:t>2xv</a:t>
                      </a:r>
                      <a:endParaRPr lang="en-AU" sz="600" b="1" i="1">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73.36</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b="1" i="0">
                          <a:effectLst/>
                        </a:rPr>
                        <a:t>2.3</a:t>
                      </a:r>
                      <a:endParaRPr lang="en-AU" sz="600" b="1" i="0">
                        <a:effectLst/>
                        <a:latin typeface="Times New Roman"/>
                        <a:ea typeface="Calibri"/>
                        <a:cs typeface="Times New Roman"/>
                      </a:endParaRPr>
                    </a:p>
                  </a:txBody>
                  <a:tcPr marL="40406" marR="40406" marT="0" marB="0" anchor="ctr">
                    <a:solidFill>
                      <a:schemeClr val="accent4"/>
                    </a:solidFill>
                  </a:tcPr>
                </a:tc>
                <a:tc>
                  <a:txBody>
                    <a:bodyPr/>
                    <a:lstStyle/>
                    <a:p>
                      <a:pPr algn="ctr">
                        <a:lnSpc>
                          <a:spcPct val="150000"/>
                        </a:lnSpc>
                        <a:spcAft>
                          <a:spcPts val="0"/>
                        </a:spcAft>
                      </a:pPr>
                      <a:r>
                        <a:rPr lang="en-AU" sz="700" b="1" i="1">
                          <a:effectLst/>
                        </a:rPr>
                        <a:t>Icicle</a:t>
                      </a:r>
                      <a:endParaRPr lang="en-AU" sz="600" b="1" i="1">
                        <a:effectLst/>
                        <a:latin typeface="Times New Roman"/>
                        <a:ea typeface="Calibri"/>
                        <a:cs typeface="Times New Roman"/>
                      </a:endParaRPr>
                    </a:p>
                  </a:txBody>
                  <a:tcPr marL="40406" marR="40406" marT="0" marB="0">
                    <a:solidFill>
                      <a:srgbClr val="92D050"/>
                    </a:solidFill>
                  </a:tcPr>
                </a:tc>
                <a:tc>
                  <a:txBody>
                    <a:bodyPr/>
                    <a:lstStyle/>
                    <a:p>
                      <a:pPr algn="ctr">
                        <a:lnSpc>
                          <a:spcPct val="150000"/>
                        </a:lnSpc>
                        <a:spcAft>
                          <a:spcPts val="0"/>
                        </a:spcAft>
                      </a:pPr>
                      <a:r>
                        <a:rPr lang="en-AU" sz="700">
                          <a:effectLst/>
                        </a:rPr>
                        <a:t>0.56</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21.57</a:t>
                      </a:r>
                      <a:endParaRPr lang="en-AU" sz="600">
                        <a:effectLst/>
                        <a:latin typeface="Times New Roman"/>
                        <a:ea typeface="Calibri"/>
                        <a:cs typeface="Times New Roman"/>
                      </a:endParaRPr>
                    </a:p>
                  </a:txBody>
                  <a:tcPr marL="40406" marR="40406" marT="0" marB="0"/>
                </a:tc>
              </a:tr>
              <a:tr h="226800">
                <a:tc>
                  <a:txBody>
                    <a:bodyPr/>
                    <a:lstStyle/>
                    <a:p>
                      <a:pPr algn="ctr">
                        <a:lnSpc>
                          <a:spcPct val="150000"/>
                        </a:lnSpc>
                        <a:spcAft>
                          <a:spcPts val="0"/>
                        </a:spcAft>
                      </a:pPr>
                      <a:r>
                        <a:rPr lang="en-AU" sz="700" b="1" i="1" dirty="0">
                          <a:effectLst/>
                        </a:rPr>
                        <a:t>2xvi</a:t>
                      </a:r>
                      <a:endParaRPr lang="en-AU" sz="600" b="1" i="1" dirty="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73.52</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b="1" i="0">
                          <a:effectLst/>
                        </a:rPr>
                        <a:t>53.8</a:t>
                      </a:r>
                      <a:endParaRPr lang="en-AU" sz="600" b="1" i="0">
                        <a:effectLst/>
                        <a:latin typeface="Times New Roman"/>
                        <a:ea typeface="Calibri"/>
                        <a:cs typeface="Times New Roman"/>
                      </a:endParaRPr>
                    </a:p>
                  </a:txBody>
                  <a:tcPr marL="40406" marR="40406" marT="0" marB="0" anchor="ctr">
                    <a:solidFill>
                      <a:schemeClr val="accent4"/>
                    </a:solidFill>
                  </a:tcPr>
                </a:tc>
                <a:tc>
                  <a:txBody>
                    <a:bodyPr/>
                    <a:lstStyle/>
                    <a:p>
                      <a:pPr algn="ctr">
                        <a:lnSpc>
                          <a:spcPct val="150000"/>
                        </a:lnSpc>
                        <a:spcAft>
                          <a:spcPts val="0"/>
                        </a:spcAft>
                      </a:pPr>
                      <a:r>
                        <a:rPr lang="en-AU" sz="700" b="1" i="1">
                          <a:effectLst/>
                        </a:rPr>
                        <a:t>Fracture</a:t>
                      </a:r>
                      <a:endParaRPr lang="en-AU" sz="600" b="1" i="1">
                        <a:effectLst/>
                        <a:latin typeface="Times New Roman"/>
                        <a:ea typeface="Calibri"/>
                        <a:cs typeface="Times New Roman"/>
                      </a:endParaRPr>
                    </a:p>
                  </a:txBody>
                  <a:tcPr marL="40406" marR="40406" marT="0" marB="0" anchor="ctr">
                    <a:solidFill>
                      <a:srgbClr val="92D050"/>
                    </a:solidFill>
                  </a:tcPr>
                </a:tc>
                <a:tc>
                  <a:txBody>
                    <a:bodyPr/>
                    <a:lstStyle/>
                    <a:p>
                      <a:pPr algn="ctr">
                        <a:lnSpc>
                          <a:spcPct val="150000"/>
                        </a:lnSpc>
                        <a:spcAft>
                          <a:spcPts val="0"/>
                        </a:spcAft>
                      </a:pPr>
                      <a:r>
                        <a:rPr lang="en-AU" sz="700">
                          <a:effectLst/>
                        </a:rPr>
                        <a:t>0.17</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45.28</a:t>
                      </a:r>
                      <a:endParaRPr lang="en-AU" sz="600">
                        <a:effectLst/>
                        <a:latin typeface="Times New Roman"/>
                        <a:ea typeface="Calibri"/>
                        <a:cs typeface="Times New Roman"/>
                      </a:endParaRPr>
                    </a:p>
                  </a:txBody>
                  <a:tcPr marL="40406" marR="40406" marT="0" marB="0"/>
                </a:tc>
              </a:tr>
              <a:tr h="226800">
                <a:tc>
                  <a:txBody>
                    <a:bodyPr/>
                    <a:lstStyle/>
                    <a:p>
                      <a:pPr algn="ctr">
                        <a:lnSpc>
                          <a:spcPct val="150000"/>
                        </a:lnSpc>
                        <a:spcAft>
                          <a:spcPts val="0"/>
                        </a:spcAft>
                      </a:pPr>
                      <a:r>
                        <a:rPr lang="en-AU" sz="700" b="1" i="1" dirty="0">
                          <a:effectLst/>
                        </a:rPr>
                        <a:t>2xvii</a:t>
                      </a:r>
                      <a:endParaRPr lang="en-AU" sz="600" b="1" i="1" dirty="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a:effectLst/>
                        </a:rPr>
                        <a:t>73.72</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b="1" i="0" dirty="0">
                          <a:effectLst/>
                        </a:rPr>
                        <a:t>1.4</a:t>
                      </a:r>
                      <a:endParaRPr lang="en-AU" sz="600" b="1" i="0" dirty="0">
                        <a:effectLst/>
                        <a:latin typeface="Times New Roman"/>
                        <a:ea typeface="Calibri"/>
                        <a:cs typeface="Times New Roman"/>
                      </a:endParaRPr>
                    </a:p>
                  </a:txBody>
                  <a:tcPr marL="40406" marR="40406" marT="0" marB="0" anchor="ctr">
                    <a:solidFill>
                      <a:schemeClr val="accent4"/>
                    </a:solidFill>
                  </a:tcPr>
                </a:tc>
                <a:tc>
                  <a:txBody>
                    <a:bodyPr/>
                    <a:lstStyle/>
                    <a:p>
                      <a:pPr algn="ctr">
                        <a:lnSpc>
                          <a:spcPct val="150000"/>
                        </a:lnSpc>
                        <a:spcAft>
                          <a:spcPts val="0"/>
                        </a:spcAft>
                      </a:pPr>
                      <a:r>
                        <a:rPr lang="en-AU" sz="700" b="1" i="1" dirty="0">
                          <a:effectLst/>
                        </a:rPr>
                        <a:t>Icicle</a:t>
                      </a:r>
                      <a:endParaRPr lang="en-AU" sz="600" b="1" i="1" dirty="0">
                        <a:effectLst/>
                        <a:latin typeface="Times New Roman"/>
                        <a:ea typeface="Calibri"/>
                        <a:cs typeface="Times New Roman"/>
                      </a:endParaRPr>
                    </a:p>
                  </a:txBody>
                  <a:tcPr marL="40406" marR="40406" marT="0" marB="0" anchor="ctr">
                    <a:solidFill>
                      <a:srgbClr val="92D050"/>
                    </a:solidFill>
                  </a:tcPr>
                </a:tc>
                <a:tc>
                  <a:txBody>
                    <a:bodyPr/>
                    <a:lstStyle/>
                    <a:p>
                      <a:pPr algn="ctr">
                        <a:lnSpc>
                          <a:spcPct val="150000"/>
                        </a:lnSpc>
                        <a:spcAft>
                          <a:spcPts val="0"/>
                        </a:spcAft>
                      </a:pPr>
                      <a:r>
                        <a:rPr lang="en-AU" sz="700">
                          <a:effectLst/>
                        </a:rPr>
                        <a:t>-0.06</a:t>
                      </a:r>
                      <a:endParaRPr lang="en-AU" sz="600">
                        <a:effectLst/>
                        <a:latin typeface="Times New Roman"/>
                        <a:ea typeface="Calibri"/>
                        <a:cs typeface="Times New Roman"/>
                      </a:endParaRPr>
                    </a:p>
                  </a:txBody>
                  <a:tcPr marL="40406" marR="40406" marT="0" marB="0" anchor="ctr"/>
                </a:tc>
                <a:tc>
                  <a:txBody>
                    <a:bodyPr/>
                    <a:lstStyle/>
                    <a:p>
                      <a:pPr algn="ctr">
                        <a:lnSpc>
                          <a:spcPct val="150000"/>
                        </a:lnSpc>
                        <a:spcAft>
                          <a:spcPts val="0"/>
                        </a:spcAft>
                      </a:pPr>
                      <a:r>
                        <a:rPr lang="en-AU" sz="700" dirty="0">
                          <a:effectLst/>
                        </a:rPr>
                        <a:t>53.08</a:t>
                      </a:r>
                      <a:endParaRPr lang="en-AU" sz="600" dirty="0">
                        <a:effectLst/>
                        <a:latin typeface="Times New Roman"/>
                        <a:ea typeface="Calibri"/>
                        <a:cs typeface="Times New Roman"/>
                      </a:endParaRPr>
                    </a:p>
                  </a:txBody>
                  <a:tcPr marL="40406" marR="40406"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630722725"/>
              </p:ext>
            </p:extLst>
          </p:nvPr>
        </p:nvGraphicFramePr>
        <p:xfrm>
          <a:off x="241175" y="191933"/>
          <a:ext cx="5770985" cy="3520440"/>
        </p:xfrm>
        <a:graphic>
          <a:graphicData uri="http://schemas.openxmlformats.org/drawingml/2006/table">
            <a:tbl>
              <a:tblPr firstRow="1" firstCol="1" bandRow="1">
                <a:tableStyleId>{5C22544A-7EE6-4342-B048-85BDC9FD1C3A}</a:tableStyleId>
              </a:tblPr>
              <a:tblGrid>
                <a:gridCol w="874441"/>
                <a:gridCol w="841677"/>
                <a:gridCol w="1271656"/>
                <a:gridCol w="902598"/>
                <a:gridCol w="800493"/>
                <a:gridCol w="1080120"/>
              </a:tblGrid>
              <a:tr h="727302">
                <a:tc>
                  <a:txBody>
                    <a:bodyPr/>
                    <a:lstStyle/>
                    <a:p>
                      <a:pPr algn="ctr">
                        <a:lnSpc>
                          <a:spcPct val="150000"/>
                        </a:lnSpc>
                        <a:spcAft>
                          <a:spcPts val="0"/>
                        </a:spcAft>
                      </a:pPr>
                      <a:r>
                        <a:rPr lang="en-AU" sz="1100" b="1" i="0" dirty="0">
                          <a:effectLst/>
                        </a:rPr>
                        <a:t>Site</a:t>
                      </a:r>
                      <a:r>
                        <a:rPr lang="en-AU" sz="1100" b="1" i="0" dirty="0" smtClean="0">
                          <a:effectLst/>
                        </a:rPr>
                        <a:t>/ </a:t>
                      </a:r>
                      <a:r>
                        <a:rPr lang="en-AU" sz="1100" b="1" i="0" dirty="0" err="1" smtClean="0">
                          <a:effectLst/>
                        </a:rPr>
                        <a:t>Stalagmate</a:t>
                      </a:r>
                      <a:endParaRPr lang="en-AU" sz="1000" b="1" i="0" dirty="0">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i="0">
                          <a:effectLst/>
                        </a:rPr>
                        <a:t>Elevation (ASL m)</a:t>
                      </a:r>
                      <a:endParaRPr lang="en-AU" sz="1000" i="0">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b="1" i="0">
                          <a:effectLst/>
                        </a:rPr>
                        <a:t>Average drip rate per 15 minutes</a:t>
                      </a:r>
                      <a:endParaRPr lang="en-AU" sz="1000" b="1" i="0">
                        <a:effectLst/>
                        <a:latin typeface="Times New Roman"/>
                        <a:ea typeface="Calibri"/>
                        <a:cs typeface="Times New Roman"/>
                      </a:endParaRPr>
                    </a:p>
                  </a:txBody>
                  <a:tcPr marL="60608" marR="60608" marT="0" marB="0" anchor="ctr">
                    <a:solidFill>
                      <a:schemeClr val="accent4"/>
                    </a:solidFill>
                  </a:tcPr>
                </a:tc>
                <a:tc>
                  <a:txBody>
                    <a:bodyPr/>
                    <a:lstStyle/>
                    <a:p>
                      <a:pPr algn="ctr">
                        <a:lnSpc>
                          <a:spcPct val="150000"/>
                        </a:lnSpc>
                        <a:spcAft>
                          <a:spcPts val="0"/>
                        </a:spcAft>
                      </a:pPr>
                      <a:r>
                        <a:rPr lang="en-AU" sz="1100" b="1" i="0" u="none" dirty="0" smtClean="0">
                          <a:effectLst/>
                        </a:rPr>
                        <a:t>LiDAR </a:t>
                      </a:r>
                      <a:r>
                        <a:rPr lang="en-AU" sz="1100" b="1" i="0" u="none" dirty="0" smtClean="0">
                          <a:effectLst/>
                        </a:rPr>
                        <a:t>classified flow type</a:t>
                      </a:r>
                      <a:endParaRPr lang="en-AU" sz="1000" b="1" i="0" u="none" dirty="0">
                        <a:effectLst/>
                        <a:latin typeface="Times New Roman"/>
                        <a:ea typeface="Calibri"/>
                        <a:cs typeface="Times New Roman"/>
                      </a:endParaRPr>
                    </a:p>
                  </a:txBody>
                  <a:tcPr marL="60608" marR="60608" marT="0" marB="0" anchor="ctr">
                    <a:solidFill>
                      <a:srgbClr val="92D050"/>
                    </a:solidFill>
                  </a:tcPr>
                </a:tc>
                <a:tc>
                  <a:txBody>
                    <a:bodyPr/>
                    <a:lstStyle/>
                    <a:p>
                      <a:pPr algn="ctr">
                        <a:lnSpc>
                          <a:spcPct val="150000"/>
                        </a:lnSpc>
                        <a:spcAft>
                          <a:spcPts val="0"/>
                        </a:spcAft>
                      </a:pPr>
                      <a:r>
                        <a:rPr lang="en-AU" sz="1100" i="0" dirty="0">
                          <a:effectLst/>
                        </a:rPr>
                        <a:t>Skewness</a:t>
                      </a:r>
                      <a:endParaRPr lang="en-AU" sz="1000" i="0" dirty="0">
                        <a:effectLst/>
                        <a:latin typeface="Times New Roman"/>
                        <a:ea typeface="Calibri"/>
                        <a:cs typeface="Times New Roman"/>
                      </a:endParaRPr>
                    </a:p>
                  </a:txBody>
                  <a:tcPr marL="60608" marR="60608" marT="0" marB="0"/>
                </a:tc>
                <a:tc>
                  <a:txBody>
                    <a:bodyPr/>
                    <a:lstStyle/>
                    <a:p>
                      <a:pPr algn="ctr">
                        <a:lnSpc>
                          <a:spcPct val="150000"/>
                        </a:lnSpc>
                        <a:spcAft>
                          <a:spcPts val="0"/>
                        </a:spcAft>
                      </a:pPr>
                      <a:r>
                        <a:rPr lang="en-AU" sz="1100" i="0" dirty="0">
                          <a:effectLst/>
                        </a:rPr>
                        <a:t>Coefficient of variation (COV)</a:t>
                      </a:r>
                      <a:endParaRPr lang="en-AU" sz="1000" i="0" dirty="0">
                        <a:effectLst/>
                        <a:latin typeface="Times New Roman"/>
                        <a:ea typeface="Calibri"/>
                        <a:cs typeface="Times New Roman"/>
                      </a:endParaRPr>
                    </a:p>
                  </a:txBody>
                  <a:tcPr marL="60608" marR="60608" marT="0" marB="0"/>
                </a:tc>
              </a:tr>
              <a:tr h="242434">
                <a:tc>
                  <a:txBody>
                    <a:bodyPr/>
                    <a:lstStyle/>
                    <a:p>
                      <a:pPr algn="ctr">
                        <a:lnSpc>
                          <a:spcPct val="150000"/>
                        </a:lnSpc>
                        <a:spcAft>
                          <a:spcPts val="0"/>
                        </a:spcAft>
                      </a:pPr>
                      <a:r>
                        <a:rPr lang="en-AU" sz="1100" b="1" i="1">
                          <a:effectLst/>
                        </a:rPr>
                        <a:t>1A</a:t>
                      </a:r>
                      <a:endParaRPr lang="en-AU" sz="1000" b="1" i="1">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a:effectLst/>
                        </a:rPr>
                        <a:t>77.46</a:t>
                      </a:r>
                      <a:endParaRPr lang="en-AU" sz="1000">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b="1">
                          <a:effectLst/>
                        </a:rPr>
                        <a:t>4.0</a:t>
                      </a:r>
                      <a:endParaRPr lang="en-AU" sz="1000" b="1">
                        <a:effectLst/>
                        <a:latin typeface="Times New Roman"/>
                        <a:ea typeface="Calibri"/>
                        <a:cs typeface="Times New Roman"/>
                      </a:endParaRPr>
                    </a:p>
                  </a:txBody>
                  <a:tcPr marL="60608" marR="60608" marT="0" marB="0" anchor="ctr">
                    <a:solidFill>
                      <a:schemeClr val="accent4"/>
                    </a:solidFill>
                  </a:tcPr>
                </a:tc>
                <a:tc>
                  <a:txBody>
                    <a:bodyPr/>
                    <a:lstStyle/>
                    <a:p>
                      <a:pPr algn="ctr">
                        <a:lnSpc>
                          <a:spcPct val="150000"/>
                        </a:lnSpc>
                        <a:spcAft>
                          <a:spcPts val="0"/>
                        </a:spcAft>
                      </a:pPr>
                      <a:r>
                        <a:rPr lang="en-AU" sz="1100" b="1" i="1" u="none" dirty="0">
                          <a:effectLst/>
                        </a:rPr>
                        <a:t>Icicle</a:t>
                      </a:r>
                      <a:endParaRPr lang="en-AU" sz="1000" b="1" i="1" u="none" dirty="0">
                        <a:effectLst/>
                        <a:latin typeface="Times New Roman"/>
                        <a:ea typeface="Calibri"/>
                        <a:cs typeface="Times New Roman"/>
                      </a:endParaRPr>
                    </a:p>
                  </a:txBody>
                  <a:tcPr marL="60608" marR="60608" marT="0" marB="0">
                    <a:solidFill>
                      <a:srgbClr val="92D050"/>
                    </a:solidFill>
                  </a:tcPr>
                </a:tc>
                <a:tc>
                  <a:txBody>
                    <a:bodyPr/>
                    <a:lstStyle/>
                    <a:p>
                      <a:pPr algn="ctr">
                        <a:lnSpc>
                          <a:spcPct val="150000"/>
                        </a:lnSpc>
                        <a:spcAft>
                          <a:spcPts val="0"/>
                        </a:spcAft>
                      </a:pPr>
                      <a:r>
                        <a:rPr lang="en-AU" sz="1100">
                          <a:effectLst/>
                        </a:rPr>
                        <a:t>0.17</a:t>
                      </a:r>
                      <a:endParaRPr lang="en-AU" sz="1000">
                        <a:effectLst/>
                        <a:latin typeface="Times New Roman"/>
                        <a:ea typeface="Calibri"/>
                        <a:cs typeface="Times New Roman"/>
                      </a:endParaRPr>
                    </a:p>
                  </a:txBody>
                  <a:tcPr marL="60608" marR="60608" marT="0" marB="0"/>
                </a:tc>
                <a:tc>
                  <a:txBody>
                    <a:bodyPr/>
                    <a:lstStyle/>
                    <a:p>
                      <a:pPr algn="ctr">
                        <a:lnSpc>
                          <a:spcPct val="150000"/>
                        </a:lnSpc>
                        <a:spcAft>
                          <a:spcPts val="0"/>
                        </a:spcAft>
                      </a:pPr>
                      <a:r>
                        <a:rPr lang="en-AU" sz="1100">
                          <a:effectLst/>
                        </a:rPr>
                        <a:t>18.23</a:t>
                      </a:r>
                      <a:endParaRPr lang="en-AU" sz="1000">
                        <a:effectLst/>
                        <a:latin typeface="Times New Roman"/>
                        <a:ea typeface="Calibri"/>
                        <a:cs typeface="Times New Roman"/>
                      </a:endParaRPr>
                    </a:p>
                  </a:txBody>
                  <a:tcPr marL="60608" marR="60608" marT="0" marB="0"/>
                </a:tc>
              </a:tr>
              <a:tr h="242434">
                <a:tc>
                  <a:txBody>
                    <a:bodyPr/>
                    <a:lstStyle/>
                    <a:p>
                      <a:pPr algn="ctr">
                        <a:lnSpc>
                          <a:spcPct val="150000"/>
                        </a:lnSpc>
                        <a:spcAft>
                          <a:spcPts val="0"/>
                        </a:spcAft>
                      </a:pPr>
                      <a:r>
                        <a:rPr lang="en-AU" sz="1100" b="1" i="1">
                          <a:effectLst/>
                        </a:rPr>
                        <a:t>1B</a:t>
                      </a:r>
                      <a:endParaRPr lang="en-AU" sz="1000" b="1" i="1">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a:effectLst/>
                        </a:rPr>
                        <a:t>77.424</a:t>
                      </a:r>
                      <a:endParaRPr lang="en-AU" sz="1000">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b="1">
                          <a:effectLst/>
                        </a:rPr>
                        <a:t>2.5</a:t>
                      </a:r>
                      <a:endParaRPr lang="en-AU" sz="1000" b="1">
                        <a:effectLst/>
                        <a:latin typeface="Times New Roman"/>
                        <a:ea typeface="Calibri"/>
                        <a:cs typeface="Times New Roman"/>
                      </a:endParaRPr>
                    </a:p>
                  </a:txBody>
                  <a:tcPr marL="60608" marR="60608" marT="0" marB="0" anchor="ctr">
                    <a:solidFill>
                      <a:schemeClr val="accent4"/>
                    </a:solidFill>
                  </a:tcPr>
                </a:tc>
                <a:tc>
                  <a:txBody>
                    <a:bodyPr/>
                    <a:lstStyle/>
                    <a:p>
                      <a:pPr algn="ctr">
                        <a:lnSpc>
                          <a:spcPct val="150000"/>
                        </a:lnSpc>
                        <a:spcAft>
                          <a:spcPts val="0"/>
                        </a:spcAft>
                      </a:pPr>
                      <a:r>
                        <a:rPr lang="en-AU" sz="1100" b="1" i="1" u="none" dirty="0">
                          <a:effectLst/>
                        </a:rPr>
                        <a:t>Icicle</a:t>
                      </a:r>
                      <a:endParaRPr lang="en-AU" sz="1000" b="1" i="1" u="none" dirty="0">
                        <a:effectLst/>
                        <a:latin typeface="Times New Roman"/>
                        <a:ea typeface="Calibri"/>
                        <a:cs typeface="Times New Roman"/>
                      </a:endParaRPr>
                    </a:p>
                  </a:txBody>
                  <a:tcPr marL="60608" marR="60608" marT="0" marB="0">
                    <a:solidFill>
                      <a:srgbClr val="92D050"/>
                    </a:solidFill>
                  </a:tcPr>
                </a:tc>
                <a:tc>
                  <a:txBody>
                    <a:bodyPr/>
                    <a:lstStyle/>
                    <a:p>
                      <a:pPr algn="ctr">
                        <a:lnSpc>
                          <a:spcPct val="150000"/>
                        </a:lnSpc>
                        <a:spcAft>
                          <a:spcPts val="0"/>
                        </a:spcAft>
                      </a:pPr>
                      <a:r>
                        <a:rPr lang="en-AU" sz="1100">
                          <a:effectLst/>
                        </a:rPr>
                        <a:t>-0.03</a:t>
                      </a:r>
                      <a:endParaRPr lang="en-AU" sz="1000">
                        <a:effectLst/>
                        <a:latin typeface="Times New Roman"/>
                        <a:ea typeface="Calibri"/>
                        <a:cs typeface="Times New Roman"/>
                      </a:endParaRPr>
                    </a:p>
                  </a:txBody>
                  <a:tcPr marL="60608" marR="60608" marT="0" marB="0"/>
                </a:tc>
                <a:tc>
                  <a:txBody>
                    <a:bodyPr/>
                    <a:lstStyle/>
                    <a:p>
                      <a:pPr algn="ctr">
                        <a:lnSpc>
                          <a:spcPct val="150000"/>
                        </a:lnSpc>
                        <a:spcAft>
                          <a:spcPts val="0"/>
                        </a:spcAft>
                      </a:pPr>
                      <a:r>
                        <a:rPr lang="en-AU" sz="1100">
                          <a:effectLst/>
                        </a:rPr>
                        <a:t>19.93</a:t>
                      </a:r>
                      <a:endParaRPr lang="en-AU" sz="1000">
                        <a:effectLst/>
                        <a:latin typeface="Times New Roman"/>
                        <a:ea typeface="Calibri"/>
                        <a:cs typeface="Times New Roman"/>
                      </a:endParaRPr>
                    </a:p>
                  </a:txBody>
                  <a:tcPr marL="60608" marR="60608" marT="0" marB="0"/>
                </a:tc>
              </a:tr>
              <a:tr h="242434">
                <a:tc>
                  <a:txBody>
                    <a:bodyPr/>
                    <a:lstStyle/>
                    <a:p>
                      <a:pPr algn="ctr">
                        <a:lnSpc>
                          <a:spcPct val="150000"/>
                        </a:lnSpc>
                        <a:spcAft>
                          <a:spcPts val="0"/>
                        </a:spcAft>
                      </a:pPr>
                      <a:r>
                        <a:rPr lang="en-AU" sz="1100" b="1" i="1">
                          <a:effectLst/>
                        </a:rPr>
                        <a:t>1i</a:t>
                      </a:r>
                      <a:endParaRPr lang="en-AU" sz="1000" b="1" i="1">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dirty="0">
                          <a:effectLst/>
                        </a:rPr>
                        <a:t>77.4</a:t>
                      </a:r>
                      <a:endParaRPr lang="en-AU" sz="1000" dirty="0">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b="1">
                          <a:effectLst/>
                        </a:rPr>
                        <a:t>1.3</a:t>
                      </a:r>
                      <a:endParaRPr lang="en-AU" sz="1000" b="1">
                        <a:effectLst/>
                        <a:latin typeface="Times New Roman"/>
                        <a:ea typeface="Calibri"/>
                        <a:cs typeface="Times New Roman"/>
                      </a:endParaRPr>
                    </a:p>
                  </a:txBody>
                  <a:tcPr marL="60608" marR="60608" marT="0" marB="0" anchor="ctr">
                    <a:solidFill>
                      <a:schemeClr val="accent4"/>
                    </a:solidFill>
                  </a:tcPr>
                </a:tc>
                <a:tc>
                  <a:txBody>
                    <a:bodyPr/>
                    <a:lstStyle/>
                    <a:p>
                      <a:pPr algn="ctr">
                        <a:lnSpc>
                          <a:spcPct val="150000"/>
                        </a:lnSpc>
                        <a:spcAft>
                          <a:spcPts val="0"/>
                        </a:spcAft>
                      </a:pPr>
                      <a:r>
                        <a:rPr lang="en-AU" sz="1100" b="1" i="1" u="none" dirty="0">
                          <a:effectLst/>
                        </a:rPr>
                        <a:t>Icicle</a:t>
                      </a:r>
                      <a:endParaRPr lang="en-AU" sz="1000" b="1" i="1" u="none" dirty="0">
                        <a:effectLst/>
                        <a:latin typeface="Times New Roman"/>
                        <a:ea typeface="Calibri"/>
                        <a:cs typeface="Times New Roman"/>
                      </a:endParaRPr>
                    </a:p>
                  </a:txBody>
                  <a:tcPr marL="60608" marR="60608" marT="0" marB="0">
                    <a:solidFill>
                      <a:srgbClr val="92D050"/>
                    </a:solidFill>
                  </a:tcPr>
                </a:tc>
                <a:tc>
                  <a:txBody>
                    <a:bodyPr/>
                    <a:lstStyle/>
                    <a:p>
                      <a:pPr algn="ctr">
                        <a:lnSpc>
                          <a:spcPct val="150000"/>
                        </a:lnSpc>
                        <a:spcAft>
                          <a:spcPts val="0"/>
                        </a:spcAft>
                      </a:pPr>
                      <a:r>
                        <a:rPr lang="en-AU" sz="1100">
                          <a:effectLst/>
                        </a:rPr>
                        <a:t>0.13</a:t>
                      </a:r>
                      <a:endParaRPr lang="en-AU" sz="1000">
                        <a:effectLst/>
                        <a:latin typeface="Times New Roman"/>
                        <a:ea typeface="Calibri"/>
                        <a:cs typeface="Times New Roman"/>
                      </a:endParaRPr>
                    </a:p>
                  </a:txBody>
                  <a:tcPr marL="60608" marR="60608" marT="0" marB="0"/>
                </a:tc>
                <a:tc>
                  <a:txBody>
                    <a:bodyPr/>
                    <a:lstStyle/>
                    <a:p>
                      <a:pPr algn="ctr">
                        <a:lnSpc>
                          <a:spcPct val="150000"/>
                        </a:lnSpc>
                        <a:spcAft>
                          <a:spcPts val="0"/>
                        </a:spcAft>
                      </a:pPr>
                      <a:r>
                        <a:rPr lang="en-AU" sz="1100" dirty="0">
                          <a:effectLst/>
                        </a:rPr>
                        <a:t>40.31</a:t>
                      </a:r>
                      <a:endParaRPr lang="en-AU" sz="1000" dirty="0">
                        <a:effectLst/>
                        <a:latin typeface="Times New Roman"/>
                        <a:ea typeface="Calibri"/>
                        <a:cs typeface="Times New Roman"/>
                      </a:endParaRPr>
                    </a:p>
                  </a:txBody>
                  <a:tcPr marL="60608" marR="60608" marT="0" marB="0"/>
                </a:tc>
              </a:tr>
              <a:tr h="242434">
                <a:tc>
                  <a:txBody>
                    <a:bodyPr/>
                    <a:lstStyle/>
                    <a:p>
                      <a:pPr algn="ctr">
                        <a:lnSpc>
                          <a:spcPct val="150000"/>
                        </a:lnSpc>
                        <a:spcAft>
                          <a:spcPts val="0"/>
                        </a:spcAft>
                      </a:pPr>
                      <a:r>
                        <a:rPr lang="en-AU" sz="1100" b="1" i="1">
                          <a:effectLst/>
                        </a:rPr>
                        <a:t>1ii</a:t>
                      </a:r>
                      <a:endParaRPr lang="en-AU" sz="1000" b="1" i="1">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a:effectLst/>
                        </a:rPr>
                        <a:t>77.521</a:t>
                      </a:r>
                      <a:endParaRPr lang="en-AU" sz="1000">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b="1">
                          <a:effectLst/>
                        </a:rPr>
                        <a:t>2.2</a:t>
                      </a:r>
                      <a:endParaRPr lang="en-AU" sz="1000" b="1">
                        <a:effectLst/>
                        <a:latin typeface="Times New Roman"/>
                        <a:ea typeface="Calibri"/>
                        <a:cs typeface="Times New Roman"/>
                      </a:endParaRPr>
                    </a:p>
                  </a:txBody>
                  <a:tcPr marL="60608" marR="60608" marT="0" marB="0" anchor="ctr">
                    <a:solidFill>
                      <a:schemeClr val="accent4"/>
                    </a:solidFill>
                  </a:tcPr>
                </a:tc>
                <a:tc>
                  <a:txBody>
                    <a:bodyPr/>
                    <a:lstStyle/>
                    <a:p>
                      <a:pPr algn="ctr">
                        <a:lnSpc>
                          <a:spcPct val="150000"/>
                        </a:lnSpc>
                        <a:spcAft>
                          <a:spcPts val="0"/>
                        </a:spcAft>
                      </a:pPr>
                      <a:r>
                        <a:rPr lang="en-AU" sz="1100" b="1" i="1" u="none" dirty="0">
                          <a:effectLst/>
                        </a:rPr>
                        <a:t>Icicle</a:t>
                      </a:r>
                      <a:endParaRPr lang="en-AU" sz="1000" b="1" i="1" u="none" dirty="0">
                        <a:effectLst/>
                        <a:latin typeface="Times New Roman"/>
                        <a:ea typeface="Calibri"/>
                        <a:cs typeface="Times New Roman"/>
                      </a:endParaRPr>
                    </a:p>
                  </a:txBody>
                  <a:tcPr marL="60608" marR="60608" marT="0" marB="0">
                    <a:solidFill>
                      <a:srgbClr val="92D050"/>
                    </a:solidFill>
                  </a:tcPr>
                </a:tc>
                <a:tc>
                  <a:txBody>
                    <a:bodyPr/>
                    <a:lstStyle/>
                    <a:p>
                      <a:pPr algn="ctr">
                        <a:lnSpc>
                          <a:spcPct val="150000"/>
                        </a:lnSpc>
                        <a:spcAft>
                          <a:spcPts val="0"/>
                        </a:spcAft>
                      </a:pPr>
                      <a:r>
                        <a:rPr lang="en-AU" sz="1100">
                          <a:effectLst/>
                        </a:rPr>
                        <a:t>-0.06</a:t>
                      </a:r>
                      <a:endParaRPr lang="en-AU" sz="1000">
                        <a:effectLst/>
                        <a:latin typeface="Times New Roman"/>
                        <a:ea typeface="Calibri"/>
                        <a:cs typeface="Times New Roman"/>
                      </a:endParaRPr>
                    </a:p>
                  </a:txBody>
                  <a:tcPr marL="60608" marR="60608" marT="0" marB="0"/>
                </a:tc>
                <a:tc>
                  <a:txBody>
                    <a:bodyPr/>
                    <a:lstStyle/>
                    <a:p>
                      <a:pPr algn="ctr">
                        <a:lnSpc>
                          <a:spcPct val="150000"/>
                        </a:lnSpc>
                        <a:spcAft>
                          <a:spcPts val="0"/>
                        </a:spcAft>
                      </a:pPr>
                      <a:r>
                        <a:rPr lang="en-AU" sz="1100">
                          <a:effectLst/>
                        </a:rPr>
                        <a:t>28.09</a:t>
                      </a:r>
                      <a:endParaRPr lang="en-AU" sz="1000">
                        <a:effectLst/>
                        <a:latin typeface="Times New Roman"/>
                        <a:ea typeface="Calibri"/>
                        <a:cs typeface="Times New Roman"/>
                      </a:endParaRPr>
                    </a:p>
                  </a:txBody>
                  <a:tcPr marL="60608" marR="60608" marT="0" marB="0"/>
                </a:tc>
              </a:tr>
              <a:tr h="242434">
                <a:tc>
                  <a:txBody>
                    <a:bodyPr/>
                    <a:lstStyle/>
                    <a:p>
                      <a:pPr algn="ctr">
                        <a:lnSpc>
                          <a:spcPct val="150000"/>
                        </a:lnSpc>
                        <a:spcAft>
                          <a:spcPts val="0"/>
                        </a:spcAft>
                      </a:pPr>
                      <a:r>
                        <a:rPr lang="en-AU" sz="1100" b="1" i="1">
                          <a:effectLst/>
                        </a:rPr>
                        <a:t>1iii</a:t>
                      </a:r>
                      <a:endParaRPr lang="en-AU" sz="1000" b="1" i="1">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a:effectLst/>
                        </a:rPr>
                        <a:t>77.655</a:t>
                      </a:r>
                      <a:endParaRPr lang="en-AU" sz="1000">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b="1">
                          <a:effectLst/>
                        </a:rPr>
                        <a:t>1.2</a:t>
                      </a:r>
                      <a:endParaRPr lang="en-AU" sz="1000" b="1">
                        <a:effectLst/>
                        <a:latin typeface="Times New Roman"/>
                        <a:ea typeface="Calibri"/>
                        <a:cs typeface="Times New Roman"/>
                      </a:endParaRPr>
                    </a:p>
                  </a:txBody>
                  <a:tcPr marL="60608" marR="60608" marT="0" marB="0" anchor="ctr">
                    <a:solidFill>
                      <a:schemeClr val="accent4"/>
                    </a:solidFill>
                  </a:tcPr>
                </a:tc>
                <a:tc>
                  <a:txBody>
                    <a:bodyPr/>
                    <a:lstStyle/>
                    <a:p>
                      <a:pPr algn="ctr">
                        <a:lnSpc>
                          <a:spcPct val="150000"/>
                        </a:lnSpc>
                        <a:spcAft>
                          <a:spcPts val="0"/>
                        </a:spcAft>
                      </a:pPr>
                      <a:r>
                        <a:rPr lang="en-AU" sz="1100" b="1" i="1" u="none" dirty="0">
                          <a:effectLst/>
                        </a:rPr>
                        <a:t>Icicle</a:t>
                      </a:r>
                      <a:endParaRPr lang="en-AU" sz="1000" b="1" i="1" u="none" dirty="0">
                        <a:effectLst/>
                        <a:latin typeface="Times New Roman"/>
                        <a:ea typeface="Calibri"/>
                        <a:cs typeface="Times New Roman"/>
                      </a:endParaRPr>
                    </a:p>
                  </a:txBody>
                  <a:tcPr marL="60608" marR="60608" marT="0" marB="0">
                    <a:solidFill>
                      <a:srgbClr val="92D050"/>
                    </a:solidFill>
                  </a:tcPr>
                </a:tc>
                <a:tc>
                  <a:txBody>
                    <a:bodyPr/>
                    <a:lstStyle/>
                    <a:p>
                      <a:pPr algn="ctr">
                        <a:lnSpc>
                          <a:spcPct val="150000"/>
                        </a:lnSpc>
                        <a:spcAft>
                          <a:spcPts val="0"/>
                        </a:spcAft>
                      </a:pPr>
                      <a:r>
                        <a:rPr lang="en-AU" sz="1100">
                          <a:effectLst/>
                        </a:rPr>
                        <a:t>-0.29</a:t>
                      </a:r>
                      <a:endParaRPr lang="en-AU" sz="1000">
                        <a:effectLst/>
                        <a:latin typeface="Times New Roman"/>
                        <a:ea typeface="Calibri"/>
                        <a:cs typeface="Times New Roman"/>
                      </a:endParaRPr>
                    </a:p>
                  </a:txBody>
                  <a:tcPr marL="60608" marR="60608" marT="0" marB="0"/>
                </a:tc>
                <a:tc>
                  <a:txBody>
                    <a:bodyPr/>
                    <a:lstStyle/>
                    <a:p>
                      <a:pPr algn="ctr">
                        <a:lnSpc>
                          <a:spcPct val="150000"/>
                        </a:lnSpc>
                        <a:spcAft>
                          <a:spcPts val="0"/>
                        </a:spcAft>
                      </a:pPr>
                      <a:r>
                        <a:rPr lang="en-AU" sz="1100">
                          <a:effectLst/>
                        </a:rPr>
                        <a:t>30.52</a:t>
                      </a:r>
                      <a:endParaRPr lang="en-AU" sz="1000">
                        <a:effectLst/>
                        <a:latin typeface="Times New Roman"/>
                        <a:ea typeface="Calibri"/>
                        <a:cs typeface="Times New Roman"/>
                      </a:endParaRPr>
                    </a:p>
                  </a:txBody>
                  <a:tcPr marL="60608" marR="60608" marT="0" marB="0"/>
                </a:tc>
              </a:tr>
              <a:tr h="242434">
                <a:tc>
                  <a:txBody>
                    <a:bodyPr/>
                    <a:lstStyle/>
                    <a:p>
                      <a:pPr algn="ctr">
                        <a:lnSpc>
                          <a:spcPct val="150000"/>
                        </a:lnSpc>
                        <a:spcAft>
                          <a:spcPts val="0"/>
                        </a:spcAft>
                      </a:pPr>
                      <a:r>
                        <a:rPr lang="en-AU" sz="1100" b="1" i="1">
                          <a:effectLst/>
                        </a:rPr>
                        <a:t>1v</a:t>
                      </a:r>
                      <a:endParaRPr lang="en-AU" sz="1000" b="1" i="1">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a:effectLst/>
                        </a:rPr>
                        <a:t>77.585</a:t>
                      </a:r>
                      <a:endParaRPr lang="en-AU" sz="1000">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b="1" dirty="0">
                          <a:effectLst/>
                        </a:rPr>
                        <a:t>1.3</a:t>
                      </a:r>
                      <a:endParaRPr lang="en-AU" sz="1000" b="1" dirty="0">
                        <a:effectLst/>
                        <a:latin typeface="Times New Roman"/>
                        <a:ea typeface="Calibri"/>
                        <a:cs typeface="Times New Roman"/>
                      </a:endParaRPr>
                    </a:p>
                  </a:txBody>
                  <a:tcPr marL="60608" marR="60608" marT="0" marB="0" anchor="ctr">
                    <a:solidFill>
                      <a:schemeClr val="accent4"/>
                    </a:solidFill>
                  </a:tcPr>
                </a:tc>
                <a:tc>
                  <a:txBody>
                    <a:bodyPr/>
                    <a:lstStyle/>
                    <a:p>
                      <a:pPr algn="ctr">
                        <a:lnSpc>
                          <a:spcPct val="150000"/>
                        </a:lnSpc>
                        <a:spcAft>
                          <a:spcPts val="0"/>
                        </a:spcAft>
                      </a:pPr>
                      <a:r>
                        <a:rPr lang="en-AU" sz="1100" b="1" i="1" u="none" dirty="0" smtClean="0">
                          <a:effectLst/>
                        </a:rPr>
                        <a:t>Soda-straw</a:t>
                      </a:r>
                      <a:endParaRPr lang="en-AU" sz="1000" b="1" i="1" u="none" dirty="0">
                        <a:effectLst/>
                        <a:latin typeface="Times New Roman"/>
                        <a:ea typeface="Calibri"/>
                        <a:cs typeface="Times New Roman"/>
                      </a:endParaRPr>
                    </a:p>
                  </a:txBody>
                  <a:tcPr marL="60608" marR="60608" marT="0" marB="0" anchor="ctr">
                    <a:solidFill>
                      <a:srgbClr val="92D050"/>
                    </a:solidFill>
                  </a:tcPr>
                </a:tc>
                <a:tc>
                  <a:txBody>
                    <a:bodyPr/>
                    <a:lstStyle/>
                    <a:p>
                      <a:pPr algn="ctr">
                        <a:lnSpc>
                          <a:spcPct val="150000"/>
                        </a:lnSpc>
                        <a:spcAft>
                          <a:spcPts val="0"/>
                        </a:spcAft>
                      </a:pPr>
                      <a:r>
                        <a:rPr lang="en-AU" sz="1100">
                          <a:effectLst/>
                        </a:rPr>
                        <a:t>1.21</a:t>
                      </a:r>
                      <a:endParaRPr lang="en-AU" sz="1000">
                        <a:effectLst/>
                        <a:latin typeface="Times New Roman"/>
                        <a:ea typeface="Calibri"/>
                        <a:cs typeface="Times New Roman"/>
                      </a:endParaRPr>
                    </a:p>
                  </a:txBody>
                  <a:tcPr marL="60608" marR="60608" marT="0" marB="0"/>
                </a:tc>
                <a:tc>
                  <a:txBody>
                    <a:bodyPr/>
                    <a:lstStyle/>
                    <a:p>
                      <a:pPr algn="ctr">
                        <a:lnSpc>
                          <a:spcPct val="150000"/>
                        </a:lnSpc>
                        <a:spcAft>
                          <a:spcPts val="0"/>
                        </a:spcAft>
                      </a:pPr>
                      <a:r>
                        <a:rPr lang="en-AU" sz="1100">
                          <a:effectLst/>
                        </a:rPr>
                        <a:t>40.83</a:t>
                      </a:r>
                      <a:endParaRPr lang="en-AU" sz="1000">
                        <a:effectLst/>
                        <a:latin typeface="Times New Roman"/>
                        <a:ea typeface="Calibri"/>
                        <a:cs typeface="Times New Roman"/>
                      </a:endParaRPr>
                    </a:p>
                  </a:txBody>
                  <a:tcPr marL="60608" marR="60608" marT="0" marB="0"/>
                </a:tc>
              </a:tr>
              <a:tr h="242434">
                <a:tc>
                  <a:txBody>
                    <a:bodyPr/>
                    <a:lstStyle/>
                    <a:p>
                      <a:pPr algn="ctr">
                        <a:lnSpc>
                          <a:spcPct val="150000"/>
                        </a:lnSpc>
                        <a:spcAft>
                          <a:spcPts val="0"/>
                        </a:spcAft>
                      </a:pPr>
                      <a:r>
                        <a:rPr lang="en-AU" sz="1100" b="1" i="1">
                          <a:effectLst/>
                        </a:rPr>
                        <a:t>1vi</a:t>
                      </a:r>
                      <a:endParaRPr lang="en-AU" sz="1000" b="1" i="1">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a:effectLst/>
                        </a:rPr>
                        <a:t>77.036</a:t>
                      </a:r>
                      <a:endParaRPr lang="en-AU" sz="1000">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b="1">
                          <a:effectLst/>
                        </a:rPr>
                        <a:t>1.5</a:t>
                      </a:r>
                      <a:endParaRPr lang="en-AU" sz="1000" b="1">
                        <a:effectLst/>
                        <a:latin typeface="Times New Roman"/>
                        <a:ea typeface="Calibri"/>
                        <a:cs typeface="Times New Roman"/>
                      </a:endParaRPr>
                    </a:p>
                  </a:txBody>
                  <a:tcPr marL="60608" marR="60608" marT="0" marB="0" anchor="ctr">
                    <a:solidFill>
                      <a:schemeClr val="accent4"/>
                    </a:solidFill>
                  </a:tcPr>
                </a:tc>
                <a:tc>
                  <a:txBody>
                    <a:bodyPr/>
                    <a:lstStyle/>
                    <a:p>
                      <a:pPr algn="ctr">
                        <a:lnSpc>
                          <a:spcPct val="150000"/>
                        </a:lnSpc>
                        <a:spcAft>
                          <a:spcPts val="0"/>
                        </a:spcAft>
                      </a:pPr>
                      <a:r>
                        <a:rPr lang="en-AU" sz="1100" b="1" i="1" u="none" dirty="0">
                          <a:effectLst/>
                        </a:rPr>
                        <a:t>Icicle</a:t>
                      </a:r>
                      <a:endParaRPr lang="en-AU" sz="1000" b="1" i="1" u="none" dirty="0">
                        <a:effectLst/>
                        <a:latin typeface="Times New Roman"/>
                        <a:ea typeface="Calibri"/>
                        <a:cs typeface="Times New Roman"/>
                      </a:endParaRPr>
                    </a:p>
                  </a:txBody>
                  <a:tcPr marL="60608" marR="60608" marT="0" marB="0" anchor="ctr">
                    <a:solidFill>
                      <a:srgbClr val="92D050"/>
                    </a:solidFill>
                  </a:tcPr>
                </a:tc>
                <a:tc>
                  <a:txBody>
                    <a:bodyPr/>
                    <a:lstStyle/>
                    <a:p>
                      <a:pPr algn="ctr">
                        <a:lnSpc>
                          <a:spcPct val="150000"/>
                        </a:lnSpc>
                        <a:spcAft>
                          <a:spcPts val="0"/>
                        </a:spcAft>
                      </a:pPr>
                      <a:r>
                        <a:rPr lang="en-AU" sz="1100">
                          <a:effectLst/>
                        </a:rPr>
                        <a:t>0.1</a:t>
                      </a:r>
                      <a:endParaRPr lang="en-AU" sz="1000">
                        <a:effectLst/>
                        <a:latin typeface="Times New Roman"/>
                        <a:ea typeface="Calibri"/>
                        <a:cs typeface="Times New Roman"/>
                      </a:endParaRPr>
                    </a:p>
                  </a:txBody>
                  <a:tcPr marL="60608" marR="60608" marT="0" marB="0"/>
                </a:tc>
                <a:tc>
                  <a:txBody>
                    <a:bodyPr/>
                    <a:lstStyle/>
                    <a:p>
                      <a:pPr algn="ctr">
                        <a:lnSpc>
                          <a:spcPct val="150000"/>
                        </a:lnSpc>
                        <a:spcAft>
                          <a:spcPts val="0"/>
                        </a:spcAft>
                      </a:pPr>
                      <a:r>
                        <a:rPr lang="en-AU" sz="1100">
                          <a:effectLst/>
                        </a:rPr>
                        <a:t>33.83</a:t>
                      </a:r>
                      <a:endParaRPr lang="en-AU" sz="1000">
                        <a:effectLst/>
                        <a:latin typeface="Times New Roman"/>
                        <a:ea typeface="Calibri"/>
                        <a:cs typeface="Times New Roman"/>
                      </a:endParaRPr>
                    </a:p>
                  </a:txBody>
                  <a:tcPr marL="60608" marR="60608" marT="0" marB="0"/>
                </a:tc>
              </a:tr>
              <a:tr h="242434">
                <a:tc>
                  <a:txBody>
                    <a:bodyPr/>
                    <a:lstStyle/>
                    <a:p>
                      <a:pPr algn="ctr">
                        <a:lnSpc>
                          <a:spcPct val="150000"/>
                        </a:lnSpc>
                        <a:spcAft>
                          <a:spcPts val="0"/>
                        </a:spcAft>
                      </a:pPr>
                      <a:r>
                        <a:rPr lang="en-AU" sz="1100" b="1" i="1">
                          <a:effectLst/>
                        </a:rPr>
                        <a:t>1viii</a:t>
                      </a:r>
                      <a:endParaRPr lang="en-AU" sz="1000" b="1" i="1">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a:effectLst/>
                        </a:rPr>
                        <a:t>77.167</a:t>
                      </a:r>
                      <a:endParaRPr lang="en-AU" sz="1000">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b="1">
                          <a:effectLst/>
                        </a:rPr>
                        <a:t>12.1</a:t>
                      </a:r>
                      <a:endParaRPr lang="en-AU" sz="1000" b="1">
                        <a:effectLst/>
                        <a:latin typeface="Times New Roman"/>
                        <a:ea typeface="Calibri"/>
                        <a:cs typeface="Times New Roman"/>
                      </a:endParaRPr>
                    </a:p>
                  </a:txBody>
                  <a:tcPr marL="60608" marR="60608" marT="0" marB="0" anchor="ctr">
                    <a:solidFill>
                      <a:schemeClr val="accent4"/>
                    </a:solidFill>
                  </a:tcPr>
                </a:tc>
                <a:tc>
                  <a:txBody>
                    <a:bodyPr/>
                    <a:lstStyle/>
                    <a:p>
                      <a:pPr algn="ctr">
                        <a:lnSpc>
                          <a:spcPct val="150000"/>
                        </a:lnSpc>
                        <a:spcAft>
                          <a:spcPts val="0"/>
                        </a:spcAft>
                      </a:pPr>
                      <a:r>
                        <a:rPr lang="en-AU" sz="1100" b="1" i="1" u="none" dirty="0">
                          <a:effectLst/>
                        </a:rPr>
                        <a:t>Combined</a:t>
                      </a:r>
                      <a:endParaRPr lang="en-AU" sz="1000" b="1" i="1" u="none" dirty="0">
                        <a:effectLst/>
                        <a:latin typeface="Times New Roman"/>
                        <a:ea typeface="Calibri"/>
                        <a:cs typeface="Times New Roman"/>
                      </a:endParaRPr>
                    </a:p>
                  </a:txBody>
                  <a:tcPr marL="60608" marR="60608" marT="0" marB="0" anchor="ctr">
                    <a:solidFill>
                      <a:srgbClr val="92D050"/>
                    </a:solidFill>
                  </a:tcPr>
                </a:tc>
                <a:tc>
                  <a:txBody>
                    <a:bodyPr/>
                    <a:lstStyle/>
                    <a:p>
                      <a:pPr algn="ctr">
                        <a:lnSpc>
                          <a:spcPct val="150000"/>
                        </a:lnSpc>
                        <a:spcAft>
                          <a:spcPts val="0"/>
                        </a:spcAft>
                      </a:pPr>
                      <a:r>
                        <a:rPr lang="en-AU" sz="1100">
                          <a:effectLst/>
                        </a:rPr>
                        <a:t>0.38</a:t>
                      </a:r>
                      <a:endParaRPr lang="en-AU" sz="1000">
                        <a:effectLst/>
                        <a:latin typeface="Times New Roman"/>
                        <a:ea typeface="Calibri"/>
                        <a:cs typeface="Times New Roman"/>
                      </a:endParaRPr>
                    </a:p>
                  </a:txBody>
                  <a:tcPr marL="60608" marR="60608" marT="0" marB="0"/>
                </a:tc>
                <a:tc>
                  <a:txBody>
                    <a:bodyPr/>
                    <a:lstStyle/>
                    <a:p>
                      <a:pPr algn="ctr">
                        <a:lnSpc>
                          <a:spcPct val="150000"/>
                        </a:lnSpc>
                        <a:spcAft>
                          <a:spcPts val="0"/>
                        </a:spcAft>
                      </a:pPr>
                      <a:r>
                        <a:rPr lang="en-AU" sz="1100">
                          <a:effectLst/>
                        </a:rPr>
                        <a:t>42.49</a:t>
                      </a:r>
                      <a:endParaRPr lang="en-AU" sz="1000">
                        <a:effectLst/>
                        <a:latin typeface="Times New Roman"/>
                        <a:ea typeface="Calibri"/>
                        <a:cs typeface="Times New Roman"/>
                      </a:endParaRPr>
                    </a:p>
                  </a:txBody>
                  <a:tcPr marL="60608" marR="60608" marT="0" marB="0"/>
                </a:tc>
              </a:tr>
              <a:tr h="242434">
                <a:tc>
                  <a:txBody>
                    <a:bodyPr/>
                    <a:lstStyle/>
                    <a:p>
                      <a:pPr algn="ctr">
                        <a:lnSpc>
                          <a:spcPct val="150000"/>
                        </a:lnSpc>
                        <a:spcAft>
                          <a:spcPts val="0"/>
                        </a:spcAft>
                      </a:pPr>
                      <a:r>
                        <a:rPr lang="en-AU" sz="1100" b="1" i="1">
                          <a:effectLst/>
                        </a:rPr>
                        <a:t>1ix</a:t>
                      </a:r>
                      <a:endParaRPr lang="en-AU" sz="1000" b="1" i="1">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a:effectLst/>
                        </a:rPr>
                        <a:t>76.88</a:t>
                      </a:r>
                      <a:endParaRPr lang="en-AU" sz="1000">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b="1">
                          <a:effectLst/>
                        </a:rPr>
                        <a:t>3.0</a:t>
                      </a:r>
                      <a:endParaRPr lang="en-AU" sz="1000" b="1">
                        <a:effectLst/>
                        <a:latin typeface="Times New Roman"/>
                        <a:ea typeface="Calibri"/>
                        <a:cs typeface="Times New Roman"/>
                      </a:endParaRPr>
                    </a:p>
                  </a:txBody>
                  <a:tcPr marL="60608" marR="60608" marT="0" marB="0" anchor="ctr">
                    <a:solidFill>
                      <a:schemeClr val="accent4"/>
                    </a:solidFill>
                  </a:tcPr>
                </a:tc>
                <a:tc>
                  <a:txBody>
                    <a:bodyPr/>
                    <a:lstStyle/>
                    <a:p>
                      <a:pPr algn="ctr">
                        <a:lnSpc>
                          <a:spcPct val="150000"/>
                        </a:lnSpc>
                        <a:spcAft>
                          <a:spcPts val="0"/>
                        </a:spcAft>
                      </a:pPr>
                      <a:r>
                        <a:rPr lang="en-AU" sz="1100" b="1" i="1" u="none" dirty="0">
                          <a:effectLst/>
                        </a:rPr>
                        <a:t>Icicle</a:t>
                      </a:r>
                      <a:endParaRPr lang="en-AU" sz="1000" b="1" i="1" u="none" dirty="0">
                        <a:effectLst/>
                        <a:latin typeface="Times New Roman"/>
                        <a:ea typeface="Calibri"/>
                        <a:cs typeface="Times New Roman"/>
                      </a:endParaRPr>
                    </a:p>
                  </a:txBody>
                  <a:tcPr marL="60608" marR="60608" marT="0" marB="0" anchor="ctr">
                    <a:solidFill>
                      <a:srgbClr val="92D050"/>
                    </a:solidFill>
                  </a:tcPr>
                </a:tc>
                <a:tc>
                  <a:txBody>
                    <a:bodyPr/>
                    <a:lstStyle/>
                    <a:p>
                      <a:pPr algn="ctr">
                        <a:lnSpc>
                          <a:spcPct val="150000"/>
                        </a:lnSpc>
                        <a:spcAft>
                          <a:spcPts val="0"/>
                        </a:spcAft>
                      </a:pPr>
                      <a:r>
                        <a:rPr lang="en-AU" sz="1100">
                          <a:effectLst/>
                        </a:rPr>
                        <a:t>0.23</a:t>
                      </a:r>
                      <a:endParaRPr lang="en-AU" sz="1000">
                        <a:effectLst/>
                        <a:latin typeface="Times New Roman"/>
                        <a:ea typeface="Calibri"/>
                        <a:cs typeface="Times New Roman"/>
                      </a:endParaRPr>
                    </a:p>
                  </a:txBody>
                  <a:tcPr marL="60608" marR="60608" marT="0" marB="0"/>
                </a:tc>
                <a:tc>
                  <a:txBody>
                    <a:bodyPr/>
                    <a:lstStyle/>
                    <a:p>
                      <a:pPr algn="ctr">
                        <a:lnSpc>
                          <a:spcPct val="150000"/>
                        </a:lnSpc>
                        <a:spcAft>
                          <a:spcPts val="0"/>
                        </a:spcAft>
                      </a:pPr>
                      <a:r>
                        <a:rPr lang="en-AU" sz="1100">
                          <a:effectLst/>
                        </a:rPr>
                        <a:t>21.01</a:t>
                      </a:r>
                      <a:endParaRPr lang="en-AU" sz="1000">
                        <a:effectLst/>
                        <a:latin typeface="Times New Roman"/>
                        <a:ea typeface="Calibri"/>
                        <a:cs typeface="Times New Roman"/>
                      </a:endParaRPr>
                    </a:p>
                  </a:txBody>
                  <a:tcPr marL="60608" marR="60608" marT="0" marB="0"/>
                </a:tc>
              </a:tr>
              <a:tr h="242434">
                <a:tc>
                  <a:txBody>
                    <a:bodyPr/>
                    <a:lstStyle/>
                    <a:p>
                      <a:pPr algn="ctr">
                        <a:lnSpc>
                          <a:spcPct val="150000"/>
                        </a:lnSpc>
                        <a:spcAft>
                          <a:spcPts val="0"/>
                        </a:spcAft>
                      </a:pPr>
                      <a:r>
                        <a:rPr lang="en-AU" sz="1100" b="1" i="1">
                          <a:effectLst/>
                        </a:rPr>
                        <a:t>1x</a:t>
                      </a:r>
                      <a:endParaRPr lang="en-AU" sz="1000" b="1" i="1">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a:effectLst/>
                        </a:rPr>
                        <a:t>76.9</a:t>
                      </a:r>
                      <a:endParaRPr lang="en-AU" sz="1000">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b="1">
                          <a:effectLst/>
                        </a:rPr>
                        <a:t>17.2</a:t>
                      </a:r>
                      <a:endParaRPr lang="en-AU" sz="1000" b="1">
                        <a:effectLst/>
                        <a:latin typeface="Times New Roman"/>
                        <a:ea typeface="Calibri"/>
                        <a:cs typeface="Times New Roman"/>
                      </a:endParaRPr>
                    </a:p>
                  </a:txBody>
                  <a:tcPr marL="60608" marR="60608" marT="0" marB="0" anchor="ctr">
                    <a:solidFill>
                      <a:schemeClr val="accent4"/>
                    </a:solidFill>
                  </a:tcPr>
                </a:tc>
                <a:tc>
                  <a:txBody>
                    <a:bodyPr/>
                    <a:lstStyle/>
                    <a:p>
                      <a:pPr algn="ctr">
                        <a:lnSpc>
                          <a:spcPct val="150000"/>
                        </a:lnSpc>
                        <a:spcAft>
                          <a:spcPts val="0"/>
                        </a:spcAft>
                      </a:pPr>
                      <a:r>
                        <a:rPr lang="en-AU" sz="1100" b="1" i="1" u="none" dirty="0">
                          <a:effectLst/>
                        </a:rPr>
                        <a:t>Fracture</a:t>
                      </a:r>
                      <a:endParaRPr lang="en-AU" sz="1000" b="1" i="1" u="none" dirty="0">
                        <a:effectLst/>
                        <a:latin typeface="Times New Roman"/>
                        <a:ea typeface="Calibri"/>
                        <a:cs typeface="Times New Roman"/>
                      </a:endParaRPr>
                    </a:p>
                  </a:txBody>
                  <a:tcPr marL="60608" marR="60608" marT="0" marB="0" anchor="ctr">
                    <a:solidFill>
                      <a:srgbClr val="92D050"/>
                    </a:solidFill>
                  </a:tcPr>
                </a:tc>
                <a:tc>
                  <a:txBody>
                    <a:bodyPr/>
                    <a:lstStyle/>
                    <a:p>
                      <a:pPr algn="ctr">
                        <a:lnSpc>
                          <a:spcPct val="150000"/>
                        </a:lnSpc>
                        <a:spcAft>
                          <a:spcPts val="0"/>
                        </a:spcAft>
                      </a:pPr>
                      <a:r>
                        <a:rPr lang="en-AU" sz="1100">
                          <a:effectLst/>
                        </a:rPr>
                        <a:t>0.19</a:t>
                      </a:r>
                      <a:endParaRPr lang="en-AU" sz="1000">
                        <a:effectLst/>
                        <a:latin typeface="Times New Roman"/>
                        <a:ea typeface="Calibri"/>
                        <a:cs typeface="Times New Roman"/>
                      </a:endParaRPr>
                    </a:p>
                  </a:txBody>
                  <a:tcPr marL="60608" marR="60608" marT="0" marB="0"/>
                </a:tc>
                <a:tc>
                  <a:txBody>
                    <a:bodyPr/>
                    <a:lstStyle/>
                    <a:p>
                      <a:pPr algn="ctr">
                        <a:lnSpc>
                          <a:spcPct val="150000"/>
                        </a:lnSpc>
                        <a:spcAft>
                          <a:spcPts val="0"/>
                        </a:spcAft>
                      </a:pPr>
                      <a:r>
                        <a:rPr lang="en-AU" sz="1100">
                          <a:effectLst/>
                        </a:rPr>
                        <a:t>28.88</a:t>
                      </a:r>
                      <a:endParaRPr lang="en-AU" sz="1000">
                        <a:effectLst/>
                        <a:latin typeface="Times New Roman"/>
                        <a:ea typeface="Calibri"/>
                        <a:cs typeface="Times New Roman"/>
                      </a:endParaRPr>
                    </a:p>
                  </a:txBody>
                  <a:tcPr marL="60608" marR="60608" marT="0" marB="0"/>
                </a:tc>
              </a:tr>
              <a:tr h="242434">
                <a:tc>
                  <a:txBody>
                    <a:bodyPr/>
                    <a:lstStyle/>
                    <a:p>
                      <a:pPr algn="ctr">
                        <a:lnSpc>
                          <a:spcPct val="150000"/>
                        </a:lnSpc>
                        <a:spcAft>
                          <a:spcPts val="0"/>
                        </a:spcAft>
                      </a:pPr>
                      <a:r>
                        <a:rPr lang="en-AU" sz="1100" b="1" i="1" dirty="0">
                          <a:effectLst/>
                        </a:rPr>
                        <a:t>1xi</a:t>
                      </a:r>
                      <a:endParaRPr lang="en-AU" sz="1000" b="1" i="1" dirty="0">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a:effectLst/>
                        </a:rPr>
                        <a:t>76.885</a:t>
                      </a:r>
                      <a:endParaRPr lang="en-AU" sz="1000">
                        <a:effectLst/>
                        <a:latin typeface="Times New Roman"/>
                        <a:ea typeface="Calibri"/>
                        <a:cs typeface="Times New Roman"/>
                      </a:endParaRPr>
                    </a:p>
                  </a:txBody>
                  <a:tcPr marL="60608" marR="60608" marT="0" marB="0" anchor="ctr"/>
                </a:tc>
                <a:tc>
                  <a:txBody>
                    <a:bodyPr/>
                    <a:lstStyle/>
                    <a:p>
                      <a:pPr algn="ctr">
                        <a:lnSpc>
                          <a:spcPct val="150000"/>
                        </a:lnSpc>
                        <a:spcAft>
                          <a:spcPts val="0"/>
                        </a:spcAft>
                      </a:pPr>
                      <a:r>
                        <a:rPr lang="en-AU" sz="1100" b="1" dirty="0">
                          <a:effectLst/>
                        </a:rPr>
                        <a:t>2.5</a:t>
                      </a:r>
                      <a:endParaRPr lang="en-AU" sz="1000" b="1" dirty="0">
                        <a:effectLst/>
                        <a:latin typeface="Times New Roman"/>
                        <a:ea typeface="Calibri"/>
                        <a:cs typeface="Times New Roman"/>
                      </a:endParaRPr>
                    </a:p>
                  </a:txBody>
                  <a:tcPr marL="60608" marR="60608" marT="0" marB="0" anchor="ctr">
                    <a:solidFill>
                      <a:schemeClr val="accent4"/>
                    </a:solidFill>
                  </a:tcPr>
                </a:tc>
                <a:tc>
                  <a:txBody>
                    <a:bodyPr/>
                    <a:lstStyle/>
                    <a:p>
                      <a:pPr algn="ctr">
                        <a:lnSpc>
                          <a:spcPct val="150000"/>
                        </a:lnSpc>
                        <a:spcAft>
                          <a:spcPts val="0"/>
                        </a:spcAft>
                      </a:pPr>
                      <a:r>
                        <a:rPr lang="en-AU" sz="1100" b="1" i="1" u="none" dirty="0">
                          <a:effectLst/>
                        </a:rPr>
                        <a:t>Icicle</a:t>
                      </a:r>
                      <a:endParaRPr lang="en-AU" sz="1000" b="1" i="1" u="none" dirty="0">
                        <a:effectLst/>
                        <a:latin typeface="Times New Roman"/>
                        <a:ea typeface="Calibri"/>
                        <a:cs typeface="Times New Roman"/>
                      </a:endParaRPr>
                    </a:p>
                  </a:txBody>
                  <a:tcPr marL="60608" marR="60608" marT="0" marB="0" anchor="ctr">
                    <a:solidFill>
                      <a:srgbClr val="92D050"/>
                    </a:solidFill>
                  </a:tcPr>
                </a:tc>
                <a:tc>
                  <a:txBody>
                    <a:bodyPr/>
                    <a:lstStyle/>
                    <a:p>
                      <a:pPr algn="ctr">
                        <a:lnSpc>
                          <a:spcPct val="150000"/>
                        </a:lnSpc>
                        <a:spcAft>
                          <a:spcPts val="0"/>
                        </a:spcAft>
                      </a:pPr>
                      <a:r>
                        <a:rPr lang="en-AU" sz="1100">
                          <a:effectLst/>
                        </a:rPr>
                        <a:t>-0.71</a:t>
                      </a:r>
                      <a:endParaRPr lang="en-AU" sz="1000">
                        <a:effectLst/>
                        <a:latin typeface="Times New Roman"/>
                        <a:ea typeface="Calibri"/>
                        <a:cs typeface="Times New Roman"/>
                      </a:endParaRPr>
                    </a:p>
                  </a:txBody>
                  <a:tcPr marL="60608" marR="60608" marT="0" marB="0"/>
                </a:tc>
                <a:tc>
                  <a:txBody>
                    <a:bodyPr/>
                    <a:lstStyle/>
                    <a:p>
                      <a:pPr algn="ctr">
                        <a:lnSpc>
                          <a:spcPct val="150000"/>
                        </a:lnSpc>
                        <a:spcAft>
                          <a:spcPts val="0"/>
                        </a:spcAft>
                      </a:pPr>
                      <a:r>
                        <a:rPr lang="en-AU" sz="1100" dirty="0">
                          <a:effectLst/>
                        </a:rPr>
                        <a:t>48.98</a:t>
                      </a:r>
                      <a:endParaRPr lang="en-AU" sz="1000" dirty="0">
                        <a:effectLst/>
                        <a:latin typeface="Times New Roman"/>
                        <a:ea typeface="Calibri"/>
                        <a:cs typeface="Times New Roman"/>
                      </a:endParaRPr>
                    </a:p>
                  </a:txBody>
                  <a:tcPr marL="60608" marR="60608" marT="0" marB="0"/>
                </a:tc>
              </a:tr>
            </a:tbl>
          </a:graphicData>
        </a:graphic>
      </p:graphicFrame>
    </p:spTree>
    <p:extLst>
      <p:ext uri="{BB962C8B-B14F-4D97-AF65-F5344CB8AC3E}">
        <p14:creationId xmlns:p14="http://schemas.microsoft.com/office/powerpoint/2010/main" val="405239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073"/>
                                        </p:tgtEl>
                                        <p:attrNameLst>
                                          <p:attrName>style.visibility</p:attrName>
                                        </p:attrNameLst>
                                      </p:cBhvr>
                                      <p:to>
                                        <p:strVal val="visible"/>
                                      </p:to>
                                    </p:set>
                                    <p:animEffect transition="in" filter="fade">
                                      <p:cBhvr>
                                        <p:cTn id="25" dur="500"/>
                                        <p:tgtEl>
                                          <p:spTgt spid="307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073"/>
                                        </p:tgtEl>
                                      </p:cBhvr>
                                    </p:animEffect>
                                    <p:set>
                                      <p:cBhvr>
                                        <p:cTn id="30" dur="1" fill="hold">
                                          <p:stCondLst>
                                            <p:cond delay="499"/>
                                          </p:stCondLst>
                                        </p:cTn>
                                        <p:tgtEl>
                                          <p:spTgt spid="3073"/>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074"/>
                                        </p:tgtEl>
                                        <p:attrNameLst>
                                          <p:attrName>style.visibility</p:attrName>
                                        </p:attrNameLst>
                                      </p:cBhvr>
                                      <p:to>
                                        <p:strVal val="visible"/>
                                      </p:to>
                                    </p:set>
                                    <p:animEffect transition="in" filter="fade">
                                      <p:cBhvr>
                                        <p:cTn id="3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710766498"/>
              </p:ext>
            </p:extLst>
          </p:nvPr>
        </p:nvGraphicFramePr>
        <p:xfrm>
          <a:off x="251520" y="284083"/>
          <a:ext cx="8726823" cy="4231883"/>
        </p:xfrm>
        <a:graphic>
          <a:graphicData uri="http://schemas.openxmlformats.org/drawingml/2006/table">
            <a:tbl>
              <a:tblPr firstRow="1" firstCol="1" bandRow="1">
                <a:tableStyleId>{5C22544A-7EE6-4342-B048-85BDC9FD1C3A}</a:tableStyleId>
              </a:tblPr>
              <a:tblGrid>
                <a:gridCol w="4176464"/>
                <a:gridCol w="2232248"/>
                <a:gridCol w="2318111"/>
              </a:tblGrid>
              <a:tr h="392324">
                <a:tc>
                  <a:txBody>
                    <a:bodyPr/>
                    <a:lstStyle/>
                    <a:p>
                      <a:pPr>
                        <a:lnSpc>
                          <a:spcPct val="150000"/>
                        </a:lnSpc>
                        <a:spcAft>
                          <a:spcPts val="0"/>
                        </a:spcAft>
                      </a:pPr>
                      <a:r>
                        <a:rPr lang="en-AU" sz="1800" b="0" dirty="0">
                          <a:effectLst/>
                        </a:rPr>
                        <a:t>Parameters</a:t>
                      </a:r>
                      <a:endParaRPr lang="en-AU" sz="1800" b="0" dirty="0">
                        <a:effectLst/>
                        <a:latin typeface="Times New Roman"/>
                        <a:ea typeface="Calibri"/>
                        <a:cs typeface="Times New Roman"/>
                      </a:endParaRPr>
                    </a:p>
                  </a:txBody>
                  <a:tcPr marL="68580" marR="68580" marT="0" marB="0"/>
                </a:tc>
                <a:tc>
                  <a:txBody>
                    <a:bodyPr/>
                    <a:lstStyle/>
                    <a:p>
                      <a:pPr>
                        <a:lnSpc>
                          <a:spcPct val="150000"/>
                        </a:lnSpc>
                        <a:spcAft>
                          <a:spcPts val="0"/>
                        </a:spcAft>
                      </a:pPr>
                      <a:r>
                        <a:rPr lang="en-AU" sz="1800">
                          <a:effectLst/>
                        </a:rPr>
                        <a:t>Chamber 1</a:t>
                      </a:r>
                      <a:endParaRPr lang="en-AU" sz="1800">
                        <a:effectLst/>
                        <a:latin typeface="Times New Roman"/>
                        <a:ea typeface="Calibri"/>
                        <a:cs typeface="Times New Roman"/>
                      </a:endParaRPr>
                    </a:p>
                  </a:txBody>
                  <a:tcPr marL="68580" marR="68580" marT="0" marB="0"/>
                </a:tc>
                <a:tc>
                  <a:txBody>
                    <a:bodyPr/>
                    <a:lstStyle/>
                    <a:p>
                      <a:pPr>
                        <a:lnSpc>
                          <a:spcPct val="150000"/>
                        </a:lnSpc>
                        <a:spcAft>
                          <a:spcPts val="0"/>
                        </a:spcAft>
                      </a:pPr>
                      <a:r>
                        <a:rPr lang="en-AU" sz="1800" dirty="0">
                          <a:effectLst/>
                        </a:rPr>
                        <a:t>Chamber 2</a:t>
                      </a:r>
                      <a:endParaRPr lang="en-AU" sz="1800" dirty="0">
                        <a:effectLst/>
                        <a:latin typeface="Times New Roman"/>
                        <a:ea typeface="Calibri"/>
                        <a:cs typeface="Times New Roman"/>
                      </a:endParaRPr>
                    </a:p>
                  </a:txBody>
                  <a:tcPr marL="68580" marR="68580" marT="0" marB="0"/>
                </a:tc>
              </a:tr>
              <a:tr h="392324">
                <a:tc>
                  <a:txBody>
                    <a:bodyPr/>
                    <a:lstStyle/>
                    <a:p>
                      <a:pPr>
                        <a:lnSpc>
                          <a:spcPct val="150000"/>
                        </a:lnSpc>
                        <a:spcAft>
                          <a:spcPts val="0"/>
                        </a:spcAft>
                      </a:pPr>
                      <a:r>
                        <a:rPr lang="en-AU" sz="1800" b="0">
                          <a:effectLst/>
                        </a:rPr>
                        <a:t>Average rainfall (mm/yr)</a:t>
                      </a:r>
                      <a:endParaRPr lang="en-AU" sz="1800" b="0">
                        <a:effectLst/>
                        <a:latin typeface="Times New Roman"/>
                        <a:ea typeface="Calibri"/>
                        <a:cs typeface="Times New Roman"/>
                      </a:endParaRPr>
                    </a:p>
                  </a:txBody>
                  <a:tcPr marL="68580" marR="68580" marT="0" marB="0"/>
                </a:tc>
                <a:tc gridSpan="2">
                  <a:txBody>
                    <a:bodyPr/>
                    <a:lstStyle/>
                    <a:p>
                      <a:pPr algn="ctr">
                        <a:lnSpc>
                          <a:spcPct val="150000"/>
                        </a:lnSpc>
                        <a:spcAft>
                          <a:spcPts val="0"/>
                        </a:spcAft>
                      </a:pPr>
                      <a:r>
                        <a:rPr lang="en-AU" sz="1800" dirty="0">
                          <a:effectLst/>
                        </a:rPr>
                        <a:t>1106</a:t>
                      </a:r>
                      <a:endParaRPr lang="en-AU" sz="1800" dirty="0">
                        <a:effectLst/>
                        <a:latin typeface="Times New Roman"/>
                        <a:ea typeface="Calibri"/>
                        <a:cs typeface="Times New Roman"/>
                      </a:endParaRPr>
                    </a:p>
                  </a:txBody>
                  <a:tcPr marL="68580" marR="68580" marT="0" marB="0"/>
                </a:tc>
                <a:tc hMerge="1">
                  <a:txBody>
                    <a:bodyPr/>
                    <a:lstStyle/>
                    <a:p>
                      <a:endParaRPr lang="en-AU"/>
                    </a:p>
                  </a:txBody>
                  <a:tcPr/>
                </a:tc>
              </a:tr>
              <a:tr h="392324">
                <a:tc>
                  <a:txBody>
                    <a:bodyPr/>
                    <a:lstStyle/>
                    <a:p>
                      <a:pPr>
                        <a:lnSpc>
                          <a:spcPct val="150000"/>
                        </a:lnSpc>
                        <a:spcAft>
                          <a:spcPts val="0"/>
                        </a:spcAft>
                      </a:pPr>
                      <a:r>
                        <a:rPr lang="en-AU" sz="1800" b="0" dirty="0">
                          <a:effectLst/>
                        </a:rPr>
                        <a:t>Average infiltration (mm/</a:t>
                      </a:r>
                      <a:r>
                        <a:rPr lang="en-AU" sz="1800" b="0" dirty="0" err="1">
                          <a:effectLst/>
                        </a:rPr>
                        <a:t>yr</a:t>
                      </a:r>
                      <a:r>
                        <a:rPr lang="en-AU" sz="1800" b="0" dirty="0">
                          <a:effectLst/>
                        </a:rPr>
                        <a:t>)</a:t>
                      </a:r>
                      <a:endParaRPr lang="en-AU" sz="1800" b="0" dirty="0">
                        <a:effectLst/>
                        <a:latin typeface="Times New Roman"/>
                        <a:ea typeface="Calibri"/>
                        <a:cs typeface="Times New Roman"/>
                      </a:endParaRPr>
                    </a:p>
                  </a:txBody>
                  <a:tcPr marL="68580" marR="68580" marT="0" marB="0"/>
                </a:tc>
                <a:tc gridSpan="2">
                  <a:txBody>
                    <a:bodyPr/>
                    <a:lstStyle/>
                    <a:p>
                      <a:pPr algn="ctr">
                        <a:lnSpc>
                          <a:spcPct val="150000"/>
                        </a:lnSpc>
                        <a:spcAft>
                          <a:spcPts val="0"/>
                        </a:spcAft>
                      </a:pPr>
                      <a:r>
                        <a:rPr lang="en-AU" sz="1800" dirty="0">
                          <a:effectLst/>
                        </a:rPr>
                        <a:t>696.27</a:t>
                      </a:r>
                      <a:endParaRPr lang="en-AU" sz="1800" dirty="0">
                        <a:effectLst/>
                        <a:latin typeface="Times New Roman"/>
                        <a:ea typeface="Calibri"/>
                        <a:cs typeface="Times New Roman"/>
                      </a:endParaRPr>
                    </a:p>
                  </a:txBody>
                  <a:tcPr marL="68580" marR="68580" marT="0" marB="0">
                    <a:solidFill>
                      <a:schemeClr val="accent3"/>
                    </a:solidFill>
                  </a:tcPr>
                </a:tc>
                <a:tc hMerge="1">
                  <a:txBody>
                    <a:bodyPr/>
                    <a:lstStyle/>
                    <a:p>
                      <a:endParaRPr lang="en-AU"/>
                    </a:p>
                  </a:txBody>
                  <a:tcPr/>
                </a:tc>
              </a:tr>
              <a:tr h="392324">
                <a:tc>
                  <a:txBody>
                    <a:bodyPr/>
                    <a:lstStyle/>
                    <a:p>
                      <a:pPr>
                        <a:lnSpc>
                          <a:spcPct val="150000"/>
                        </a:lnSpc>
                        <a:spcAft>
                          <a:spcPts val="0"/>
                        </a:spcAft>
                      </a:pPr>
                      <a:r>
                        <a:rPr lang="en-AU" sz="1800" b="0" dirty="0">
                          <a:effectLst/>
                        </a:rPr>
                        <a:t>Studied ceiling area (m</a:t>
                      </a:r>
                      <a:r>
                        <a:rPr lang="en-AU" sz="1800" b="0" baseline="30000" dirty="0">
                          <a:effectLst/>
                        </a:rPr>
                        <a:t>2</a:t>
                      </a:r>
                      <a:r>
                        <a:rPr lang="en-AU" sz="1800" b="0" dirty="0">
                          <a:effectLst/>
                        </a:rPr>
                        <a:t>)</a:t>
                      </a:r>
                      <a:endParaRPr lang="en-AU" sz="1800" b="0" dirty="0">
                        <a:effectLst/>
                        <a:latin typeface="Times New Roman"/>
                        <a:ea typeface="Calibri"/>
                        <a:cs typeface="Times New Roman"/>
                      </a:endParaRPr>
                    </a:p>
                  </a:txBody>
                  <a:tcPr marL="68580" marR="68580" marT="0" marB="0"/>
                </a:tc>
                <a:tc>
                  <a:txBody>
                    <a:bodyPr/>
                    <a:lstStyle/>
                    <a:p>
                      <a:pPr>
                        <a:lnSpc>
                          <a:spcPct val="150000"/>
                        </a:lnSpc>
                        <a:spcAft>
                          <a:spcPts val="0"/>
                        </a:spcAft>
                      </a:pPr>
                      <a:r>
                        <a:rPr lang="en-AU" sz="1800">
                          <a:effectLst/>
                        </a:rPr>
                        <a:t>30.4 (9.5 m x 3.2 m)</a:t>
                      </a:r>
                      <a:endParaRPr lang="en-AU" sz="1800">
                        <a:effectLst/>
                        <a:latin typeface="Times New Roman"/>
                        <a:ea typeface="Calibri"/>
                        <a:cs typeface="Times New Roman"/>
                      </a:endParaRPr>
                    </a:p>
                  </a:txBody>
                  <a:tcPr marL="68580" marR="68580" marT="0" marB="0"/>
                </a:tc>
                <a:tc>
                  <a:txBody>
                    <a:bodyPr/>
                    <a:lstStyle/>
                    <a:p>
                      <a:pPr>
                        <a:lnSpc>
                          <a:spcPct val="150000"/>
                        </a:lnSpc>
                        <a:spcAft>
                          <a:spcPts val="0"/>
                        </a:spcAft>
                      </a:pPr>
                      <a:r>
                        <a:rPr lang="en-AU" sz="1800" dirty="0">
                          <a:effectLst/>
                        </a:rPr>
                        <a:t>55.2 (</a:t>
                      </a:r>
                      <a:r>
                        <a:rPr lang="en-US" sz="1800" dirty="0">
                          <a:effectLst/>
                        </a:rPr>
                        <a:t>8.0 m </a:t>
                      </a:r>
                      <a:r>
                        <a:rPr lang="en-AU" sz="1800" dirty="0">
                          <a:effectLst/>
                        </a:rPr>
                        <a:t>x</a:t>
                      </a:r>
                      <a:r>
                        <a:rPr lang="en-US" sz="1800" dirty="0">
                          <a:effectLst/>
                        </a:rPr>
                        <a:t> 6.9 m</a:t>
                      </a:r>
                      <a:r>
                        <a:rPr lang="en-AU" sz="1800" dirty="0">
                          <a:effectLst/>
                        </a:rPr>
                        <a:t>)</a:t>
                      </a:r>
                      <a:endParaRPr lang="en-AU" sz="1800" dirty="0">
                        <a:effectLst/>
                        <a:latin typeface="Times New Roman"/>
                        <a:ea typeface="Calibri"/>
                        <a:cs typeface="Times New Roman"/>
                      </a:endParaRPr>
                    </a:p>
                  </a:txBody>
                  <a:tcPr marL="68580" marR="68580" marT="0" marB="0"/>
                </a:tc>
              </a:tr>
              <a:tr h="392324">
                <a:tc>
                  <a:txBody>
                    <a:bodyPr/>
                    <a:lstStyle/>
                    <a:p>
                      <a:pPr>
                        <a:lnSpc>
                          <a:spcPct val="150000"/>
                        </a:lnSpc>
                        <a:spcAft>
                          <a:spcPts val="0"/>
                        </a:spcAft>
                      </a:pPr>
                      <a:r>
                        <a:rPr lang="en-AU" sz="1800" b="0">
                          <a:effectLst/>
                        </a:rPr>
                        <a:t>Total number of stalactites</a:t>
                      </a:r>
                      <a:endParaRPr lang="en-AU" sz="1800" b="0">
                        <a:effectLst/>
                        <a:latin typeface="Times New Roman"/>
                        <a:ea typeface="Calibri"/>
                        <a:cs typeface="Times New Roman"/>
                      </a:endParaRPr>
                    </a:p>
                  </a:txBody>
                  <a:tcPr marL="68580" marR="68580" marT="0" marB="0"/>
                </a:tc>
                <a:tc>
                  <a:txBody>
                    <a:bodyPr/>
                    <a:lstStyle/>
                    <a:p>
                      <a:pPr>
                        <a:lnSpc>
                          <a:spcPct val="150000"/>
                        </a:lnSpc>
                        <a:spcAft>
                          <a:spcPts val="0"/>
                        </a:spcAft>
                      </a:pPr>
                      <a:r>
                        <a:rPr lang="en-AU" sz="1800">
                          <a:effectLst/>
                        </a:rPr>
                        <a:t>1909</a:t>
                      </a:r>
                      <a:endParaRPr lang="en-AU" sz="1800">
                        <a:effectLst/>
                        <a:latin typeface="Times New Roman"/>
                        <a:ea typeface="Calibri"/>
                        <a:cs typeface="Times New Roman"/>
                      </a:endParaRPr>
                    </a:p>
                  </a:txBody>
                  <a:tcPr marL="68580" marR="68580" marT="0" marB="0"/>
                </a:tc>
                <a:tc>
                  <a:txBody>
                    <a:bodyPr/>
                    <a:lstStyle/>
                    <a:p>
                      <a:pPr>
                        <a:lnSpc>
                          <a:spcPct val="150000"/>
                        </a:lnSpc>
                        <a:spcAft>
                          <a:spcPts val="0"/>
                        </a:spcAft>
                      </a:pPr>
                      <a:r>
                        <a:rPr lang="en-AU" sz="1800">
                          <a:effectLst/>
                        </a:rPr>
                        <a:t>2023</a:t>
                      </a:r>
                      <a:endParaRPr lang="en-AU" sz="1800">
                        <a:effectLst/>
                        <a:latin typeface="Times New Roman"/>
                        <a:ea typeface="Calibri"/>
                        <a:cs typeface="Times New Roman"/>
                      </a:endParaRPr>
                    </a:p>
                  </a:txBody>
                  <a:tcPr marL="68580" marR="68580" marT="0" marB="0"/>
                </a:tc>
              </a:tr>
              <a:tr h="392324">
                <a:tc>
                  <a:txBody>
                    <a:bodyPr/>
                    <a:lstStyle/>
                    <a:p>
                      <a:pPr>
                        <a:lnSpc>
                          <a:spcPct val="150000"/>
                        </a:lnSpc>
                        <a:spcAft>
                          <a:spcPts val="0"/>
                        </a:spcAft>
                      </a:pPr>
                      <a:r>
                        <a:rPr lang="en-AU" sz="1800" b="0" dirty="0">
                          <a:effectLst/>
                        </a:rPr>
                        <a:t>Density of stalactites per m</a:t>
                      </a:r>
                      <a:r>
                        <a:rPr lang="en-AU" sz="1800" b="0" baseline="30000" dirty="0">
                          <a:effectLst/>
                        </a:rPr>
                        <a:t>2</a:t>
                      </a:r>
                      <a:endParaRPr lang="en-AU" sz="1800" b="0" dirty="0">
                        <a:effectLst/>
                        <a:latin typeface="Times New Roman"/>
                        <a:ea typeface="Calibri"/>
                        <a:cs typeface="Times New Roman"/>
                      </a:endParaRPr>
                    </a:p>
                  </a:txBody>
                  <a:tcPr marL="68580" marR="68580" marT="0" marB="0"/>
                </a:tc>
                <a:tc>
                  <a:txBody>
                    <a:bodyPr/>
                    <a:lstStyle/>
                    <a:p>
                      <a:pPr>
                        <a:lnSpc>
                          <a:spcPct val="150000"/>
                        </a:lnSpc>
                        <a:spcAft>
                          <a:spcPts val="0"/>
                        </a:spcAft>
                      </a:pPr>
                      <a:r>
                        <a:rPr lang="en-AU" sz="1800">
                          <a:effectLst/>
                        </a:rPr>
                        <a:t>68</a:t>
                      </a:r>
                      <a:endParaRPr lang="en-AU" sz="1800">
                        <a:effectLst/>
                        <a:latin typeface="Times New Roman"/>
                        <a:ea typeface="Calibri"/>
                        <a:cs typeface="Times New Roman"/>
                      </a:endParaRPr>
                    </a:p>
                  </a:txBody>
                  <a:tcPr marL="68580" marR="68580" marT="0" marB="0"/>
                </a:tc>
                <a:tc>
                  <a:txBody>
                    <a:bodyPr/>
                    <a:lstStyle/>
                    <a:p>
                      <a:pPr>
                        <a:lnSpc>
                          <a:spcPct val="150000"/>
                        </a:lnSpc>
                        <a:spcAft>
                          <a:spcPts val="0"/>
                        </a:spcAft>
                      </a:pPr>
                      <a:r>
                        <a:rPr lang="en-AU" sz="1800">
                          <a:effectLst/>
                        </a:rPr>
                        <a:t>37</a:t>
                      </a:r>
                      <a:endParaRPr lang="en-AU" sz="1800">
                        <a:effectLst/>
                        <a:latin typeface="Times New Roman"/>
                        <a:ea typeface="Calibri"/>
                        <a:cs typeface="Times New Roman"/>
                      </a:endParaRPr>
                    </a:p>
                  </a:txBody>
                  <a:tcPr marL="68580" marR="68580" marT="0" marB="0"/>
                </a:tc>
              </a:tr>
              <a:tr h="392324">
                <a:tc>
                  <a:txBody>
                    <a:bodyPr/>
                    <a:lstStyle/>
                    <a:p>
                      <a:pPr>
                        <a:lnSpc>
                          <a:spcPct val="150000"/>
                        </a:lnSpc>
                        <a:spcAft>
                          <a:spcPts val="0"/>
                        </a:spcAft>
                      </a:pPr>
                      <a:r>
                        <a:rPr lang="en-AU" sz="1800" b="0" dirty="0" smtClean="0">
                          <a:effectLst/>
                        </a:rPr>
                        <a:t>Proportion of active stalactites (%)</a:t>
                      </a:r>
                      <a:endParaRPr lang="en-AU" sz="1800" b="0" dirty="0">
                        <a:effectLst/>
                        <a:latin typeface="Times New Roman"/>
                        <a:ea typeface="Calibri"/>
                        <a:cs typeface="Times New Roman"/>
                      </a:endParaRPr>
                    </a:p>
                  </a:txBody>
                  <a:tcPr marL="68580" marR="68580" marT="0" marB="0"/>
                </a:tc>
                <a:tc>
                  <a:txBody>
                    <a:bodyPr/>
                    <a:lstStyle/>
                    <a:p>
                      <a:pPr>
                        <a:lnSpc>
                          <a:spcPct val="150000"/>
                        </a:lnSpc>
                        <a:spcAft>
                          <a:spcPts val="0"/>
                        </a:spcAft>
                      </a:pPr>
                      <a:r>
                        <a:rPr lang="en-AU" sz="1800" dirty="0">
                          <a:effectLst/>
                        </a:rPr>
                        <a:t>57</a:t>
                      </a:r>
                      <a:endParaRPr lang="en-AU" sz="1800" dirty="0">
                        <a:effectLst/>
                        <a:latin typeface="Times New Roman"/>
                        <a:ea typeface="Calibri"/>
                        <a:cs typeface="Times New Roman"/>
                      </a:endParaRPr>
                    </a:p>
                  </a:txBody>
                  <a:tcPr marL="68580" marR="68580" marT="0" marB="0">
                    <a:solidFill>
                      <a:schemeClr val="accent3"/>
                    </a:solidFill>
                  </a:tcPr>
                </a:tc>
                <a:tc>
                  <a:txBody>
                    <a:bodyPr/>
                    <a:lstStyle/>
                    <a:p>
                      <a:pPr>
                        <a:lnSpc>
                          <a:spcPct val="150000"/>
                        </a:lnSpc>
                        <a:spcAft>
                          <a:spcPts val="0"/>
                        </a:spcAft>
                      </a:pPr>
                      <a:r>
                        <a:rPr lang="en-AU" sz="1800" dirty="0">
                          <a:effectLst/>
                        </a:rPr>
                        <a:t>76</a:t>
                      </a:r>
                      <a:endParaRPr lang="en-AU" sz="1800" dirty="0">
                        <a:effectLst/>
                        <a:latin typeface="Times New Roman"/>
                        <a:ea typeface="Calibri"/>
                        <a:cs typeface="Times New Roman"/>
                      </a:endParaRPr>
                    </a:p>
                  </a:txBody>
                  <a:tcPr marL="68580" marR="68580" marT="0" marB="0">
                    <a:solidFill>
                      <a:schemeClr val="accent3"/>
                    </a:solidFill>
                  </a:tcPr>
                </a:tc>
              </a:tr>
              <a:tr h="392324">
                <a:tc>
                  <a:txBody>
                    <a:bodyPr/>
                    <a:lstStyle/>
                    <a:p>
                      <a:pPr>
                        <a:lnSpc>
                          <a:spcPct val="150000"/>
                        </a:lnSpc>
                        <a:spcAft>
                          <a:spcPts val="0"/>
                        </a:spcAft>
                      </a:pPr>
                      <a:r>
                        <a:rPr lang="en-AU" sz="1800" b="0">
                          <a:effectLst/>
                        </a:rPr>
                        <a:t>Total flux volume (m</a:t>
                      </a:r>
                      <a:r>
                        <a:rPr lang="en-AU" sz="1800" b="0" baseline="30000">
                          <a:effectLst/>
                        </a:rPr>
                        <a:t>3</a:t>
                      </a:r>
                      <a:r>
                        <a:rPr lang="en-AU" sz="1800" b="0">
                          <a:effectLst/>
                        </a:rPr>
                        <a:t>/yr)</a:t>
                      </a:r>
                      <a:endParaRPr lang="en-AU" sz="1800" b="0">
                        <a:effectLst/>
                        <a:latin typeface="Times New Roman"/>
                        <a:ea typeface="Calibri"/>
                        <a:cs typeface="Times New Roman"/>
                      </a:endParaRPr>
                    </a:p>
                  </a:txBody>
                  <a:tcPr marL="68580" marR="68580" marT="0" marB="0"/>
                </a:tc>
                <a:tc>
                  <a:txBody>
                    <a:bodyPr/>
                    <a:lstStyle/>
                    <a:p>
                      <a:pPr>
                        <a:lnSpc>
                          <a:spcPct val="150000"/>
                        </a:lnSpc>
                        <a:spcAft>
                          <a:spcPts val="0"/>
                        </a:spcAft>
                      </a:pPr>
                      <a:r>
                        <a:rPr lang="en-AU" sz="1800">
                          <a:effectLst/>
                        </a:rPr>
                        <a:t>25.6</a:t>
                      </a:r>
                      <a:endParaRPr lang="en-AU" sz="1800">
                        <a:effectLst/>
                        <a:latin typeface="Times New Roman"/>
                        <a:ea typeface="Calibri"/>
                        <a:cs typeface="Times New Roman"/>
                      </a:endParaRPr>
                    </a:p>
                  </a:txBody>
                  <a:tcPr marL="68580" marR="68580" marT="0" marB="0"/>
                </a:tc>
                <a:tc>
                  <a:txBody>
                    <a:bodyPr/>
                    <a:lstStyle/>
                    <a:p>
                      <a:pPr>
                        <a:lnSpc>
                          <a:spcPct val="150000"/>
                        </a:lnSpc>
                        <a:spcAft>
                          <a:spcPts val="0"/>
                        </a:spcAft>
                      </a:pPr>
                      <a:r>
                        <a:rPr lang="en-AU" sz="1800">
                          <a:effectLst/>
                        </a:rPr>
                        <a:t>64.7</a:t>
                      </a:r>
                      <a:endParaRPr lang="en-AU" sz="1800">
                        <a:effectLst/>
                        <a:latin typeface="Times New Roman"/>
                        <a:ea typeface="Calibri"/>
                        <a:cs typeface="Times New Roman"/>
                      </a:endParaRPr>
                    </a:p>
                  </a:txBody>
                  <a:tcPr marL="68580" marR="68580" marT="0" marB="0"/>
                </a:tc>
              </a:tr>
              <a:tr h="392324">
                <a:tc>
                  <a:txBody>
                    <a:bodyPr/>
                    <a:lstStyle/>
                    <a:p>
                      <a:pPr>
                        <a:lnSpc>
                          <a:spcPct val="150000"/>
                        </a:lnSpc>
                        <a:spcAft>
                          <a:spcPts val="0"/>
                        </a:spcAft>
                      </a:pPr>
                      <a:r>
                        <a:rPr lang="en-AU" sz="1800" b="0" dirty="0">
                          <a:effectLst/>
                        </a:rPr>
                        <a:t>Flux per m</a:t>
                      </a:r>
                      <a:r>
                        <a:rPr lang="en-AU" sz="1800" b="0" baseline="30000" dirty="0">
                          <a:effectLst/>
                        </a:rPr>
                        <a:t>2 </a:t>
                      </a:r>
                      <a:r>
                        <a:rPr lang="en-AU" sz="1800" b="0" dirty="0">
                          <a:effectLst/>
                        </a:rPr>
                        <a:t>(mm/</a:t>
                      </a:r>
                      <a:r>
                        <a:rPr lang="en-AU" sz="1800" b="0" dirty="0" err="1">
                          <a:effectLst/>
                        </a:rPr>
                        <a:t>yr</a:t>
                      </a:r>
                      <a:r>
                        <a:rPr lang="en-AU" sz="1800" b="0" dirty="0">
                          <a:effectLst/>
                        </a:rPr>
                        <a:t>)</a:t>
                      </a:r>
                      <a:endParaRPr lang="en-AU" sz="1800" b="0" dirty="0">
                        <a:effectLst/>
                        <a:latin typeface="Times New Roman"/>
                        <a:ea typeface="Calibri"/>
                        <a:cs typeface="Times New Roman"/>
                      </a:endParaRPr>
                    </a:p>
                  </a:txBody>
                  <a:tcPr marL="68580" marR="68580" marT="0" marB="0"/>
                </a:tc>
                <a:tc>
                  <a:txBody>
                    <a:bodyPr/>
                    <a:lstStyle/>
                    <a:p>
                      <a:pPr>
                        <a:lnSpc>
                          <a:spcPct val="150000"/>
                        </a:lnSpc>
                        <a:spcAft>
                          <a:spcPts val="0"/>
                        </a:spcAft>
                      </a:pPr>
                      <a:r>
                        <a:rPr lang="en-AU" sz="1800" dirty="0">
                          <a:effectLst/>
                        </a:rPr>
                        <a:t>840</a:t>
                      </a:r>
                      <a:endParaRPr lang="en-AU" sz="1800" dirty="0">
                        <a:effectLst/>
                        <a:latin typeface="Times New Roman"/>
                        <a:ea typeface="Calibri"/>
                        <a:cs typeface="Times New Roman"/>
                      </a:endParaRPr>
                    </a:p>
                  </a:txBody>
                  <a:tcPr marL="68580" marR="68580" marT="0" marB="0">
                    <a:solidFill>
                      <a:schemeClr val="accent3"/>
                    </a:solidFill>
                  </a:tcPr>
                </a:tc>
                <a:tc>
                  <a:txBody>
                    <a:bodyPr/>
                    <a:lstStyle/>
                    <a:p>
                      <a:pPr>
                        <a:lnSpc>
                          <a:spcPct val="150000"/>
                        </a:lnSpc>
                        <a:spcAft>
                          <a:spcPts val="0"/>
                        </a:spcAft>
                      </a:pPr>
                      <a:r>
                        <a:rPr lang="en-AU" sz="1800" dirty="0">
                          <a:effectLst/>
                        </a:rPr>
                        <a:t>1170</a:t>
                      </a:r>
                      <a:endParaRPr lang="en-AU" sz="1800" dirty="0">
                        <a:effectLst/>
                        <a:latin typeface="Times New Roman"/>
                        <a:ea typeface="Calibri"/>
                        <a:cs typeface="Times New Roman"/>
                      </a:endParaRPr>
                    </a:p>
                  </a:txBody>
                  <a:tcPr marL="68580" marR="68580" marT="0" marB="0">
                    <a:solidFill>
                      <a:schemeClr val="accent3"/>
                    </a:solidFill>
                  </a:tcPr>
                </a:tc>
              </a:tr>
              <a:tr h="528563">
                <a:tc>
                  <a:txBody>
                    <a:bodyPr/>
                    <a:lstStyle/>
                    <a:p>
                      <a:pPr>
                        <a:lnSpc>
                          <a:spcPct val="150000"/>
                        </a:lnSpc>
                        <a:spcAft>
                          <a:spcPts val="0"/>
                        </a:spcAft>
                      </a:pPr>
                      <a:r>
                        <a:rPr lang="en-AU" sz="1800" b="0" dirty="0" smtClean="0">
                          <a:effectLst/>
                        </a:rPr>
                        <a:t>Equivalent area on ground surface (m</a:t>
                      </a:r>
                      <a:r>
                        <a:rPr lang="en-AU" sz="1800" b="0" baseline="30000" dirty="0" smtClean="0">
                          <a:effectLst/>
                        </a:rPr>
                        <a:t>2</a:t>
                      </a:r>
                      <a:r>
                        <a:rPr lang="en-AU" sz="1800" b="0" dirty="0" smtClean="0">
                          <a:effectLst/>
                        </a:rPr>
                        <a:t>)</a:t>
                      </a:r>
                      <a:endParaRPr lang="en-AU" sz="1800" b="0" dirty="0">
                        <a:effectLst/>
                        <a:latin typeface="Times New Roman"/>
                        <a:ea typeface="Calibri"/>
                        <a:cs typeface="Times New Roman"/>
                      </a:endParaRPr>
                    </a:p>
                  </a:txBody>
                  <a:tcPr marL="68580" marR="68580" marT="0" marB="0"/>
                </a:tc>
                <a:tc>
                  <a:txBody>
                    <a:bodyPr/>
                    <a:lstStyle/>
                    <a:p>
                      <a:pPr>
                        <a:lnSpc>
                          <a:spcPct val="150000"/>
                        </a:lnSpc>
                        <a:spcAft>
                          <a:spcPts val="0"/>
                        </a:spcAft>
                      </a:pPr>
                      <a:r>
                        <a:rPr lang="en-AU" sz="1800" dirty="0">
                          <a:effectLst/>
                        </a:rPr>
                        <a:t>36.8</a:t>
                      </a:r>
                      <a:endParaRPr lang="en-AU" sz="1800" dirty="0">
                        <a:effectLst/>
                        <a:latin typeface="Times New Roman"/>
                        <a:ea typeface="Calibri"/>
                        <a:cs typeface="Times New Roman"/>
                      </a:endParaRPr>
                    </a:p>
                  </a:txBody>
                  <a:tcPr marL="68580" marR="68580" marT="0" marB="0"/>
                </a:tc>
                <a:tc>
                  <a:txBody>
                    <a:bodyPr/>
                    <a:lstStyle/>
                    <a:p>
                      <a:pPr>
                        <a:lnSpc>
                          <a:spcPct val="150000"/>
                        </a:lnSpc>
                        <a:spcAft>
                          <a:spcPts val="0"/>
                        </a:spcAft>
                      </a:pPr>
                      <a:r>
                        <a:rPr lang="en-AU" sz="1800" dirty="0">
                          <a:effectLst/>
                        </a:rPr>
                        <a:t>92.9</a:t>
                      </a:r>
                      <a:endParaRPr lang="en-AU" sz="1800" dirty="0">
                        <a:effectLst/>
                        <a:latin typeface="Times New Roman"/>
                        <a:ea typeface="Calibri"/>
                        <a:cs typeface="Times New Roman"/>
                      </a:endParaRPr>
                    </a:p>
                  </a:txBody>
                  <a:tcPr marL="68580" marR="68580" marT="0" marB="0"/>
                </a:tc>
              </a:tr>
            </a:tbl>
          </a:graphicData>
        </a:graphic>
      </p:graphicFrame>
      <p:pic>
        <p:nvPicPr>
          <p:cNvPr id="4098" name="Picture 2" descr="D:\PhD Research Work\Golgotha Cave\WA trip with LIDAR\Golgotha drip data\Results\GW recharge paper\Final_figures_Morphology\Figure 9 - Active_stal_count.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270317"/>
            <a:ext cx="5995980" cy="410163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PhD Research Work\Golgotha Cave\WA trip with LIDAR\Golgotha drip data\Results\GW recharge paper\Final_figures_Morphology\Figure 10 - Model_flow.t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78247"/>
            <a:ext cx="8784976" cy="448173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95536" y="4659982"/>
            <a:ext cx="5436096" cy="400110"/>
          </a:xfrm>
          <a:prstGeom prst="rect">
            <a:avLst/>
          </a:prstGeom>
        </p:spPr>
        <p:txBody>
          <a:bodyPr wrap="square">
            <a:spAutoFit/>
          </a:bodyPr>
          <a:lstStyle/>
          <a:p>
            <a:r>
              <a:rPr lang="en-AU" sz="2000" b="1" dirty="0"/>
              <a:t>Cave discharge estimation</a:t>
            </a:r>
          </a:p>
        </p:txBody>
      </p:sp>
      <p:sp>
        <p:nvSpPr>
          <p:cNvPr id="2" name="Rectangle 1"/>
          <p:cNvSpPr/>
          <p:nvPr/>
        </p:nvSpPr>
        <p:spPr>
          <a:xfrm>
            <a:off x="6165861" y="166444"/>
            <a:ext cx="2968508" cy="2862322"/>
          </a:xfrm>
          <a:prstGeom prst="rect">
            <a:avLst/>
          </a:prstGeom>
        </p:spPr>
        <p:txBody>
          <a:bodyPr wrap="square">
            <a:spAutoFit/>
          </a:bodyPr>
          <a:lstStyle/>
          <a:p>
            <a:r>
              <a:rPr lang="en-US" dirty="0" smtClean="0"/>
              <a:t>Actively </a:t>
            </a:r>
            <a:r>
              <a:rPr lang="en-US" dirty="0"/>
              <a:t>dripping stalactite count. Red circles are stalactites identified as active in terms of dripping (displaying water droplets and/or white flashing at their tip) and yellow ones are inactive. On this photo, 32 red circles and 13 yellow ones are counted.</a:t>
            </a:r>
            <a:endParaRPr lang="en-AU" b="1" dirty="0"/>
          </a:p>
        </p:txBody>
      </p:sp>
    </p:spTree>
    <p:extLst>
      <p:ext uri="{BB962C8B-B14F-4D97-AF65-F5344CB8AC3E}">
        <p14:creationId xmlns:p14="http://schemas.microsoft.com/office/powerpoint/2010/main" val="189038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098"/>
                                        </p:tgtEl>
                                      </p:cBhvr>
                                    </p:animEffect>
                                    <p:set>
                                      <p:cBhvr>
                                        <p:cTn id="15" dur="1" fill="hold">
                                          <p:stCondLst>
                                            <p:cond delay="499"/>
                                          </p:stCondLst>
                                        </p:cTn>
                                        <p:tgtEl>
                                          <p:spTgt spid="4098"/>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4099"/>
                                        </p:tgtEl>
                                        <p:attrNameLst>
                                          <p:attrName>style.visibility</p:attrName>
                                        </p:attrNameLst>
                                      </p:cBhvr>
                                      <p:to>
                                        <p:strVal val="visible"/>
                                      </p:to>
                                    </p:set>
                                    <p:animEffect transition="in" filter="fade">
                                      <p:cBhvr>
                                        <p:cTn id="31"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heme/theme1.xml><?xml version="1.0" encoding="utf-8"?>
<a:theme xmlns:a="http://schemas.openxmlformats.org/drawingml/2006/main" name="UNSW PowerPoint Template - Arial only">
  <a:themeElements>
    <a:clrScheme name="Custom 1">
      <a:dk1>
        <a:srgbClr val="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NSW - External computer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txDef>
      <a:spPr/>
      <a:bodyPr wrap="square" rtlCol="0">
        <a:spAutoFit/>
      </a:bodyPr>
      <a:lstStyle>
        <a:def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kumimoji="0" sz="1150" i="0" u="none" strike="noStrike" kern="1200" cap="none" spc="0" normalizeH="0" baseline="0" noProof="0" dirty="0" err="1" smtClean="0">
            <a:ln>
              <a:noFill/>
            </a:ln>
            <a:solidFill>
              <a:schemeClr val="tx1"/>
            </a:solidFill>
            <a:effectLst/>
            <a:uLnTx/>
            <a:uFillTx/>
            <a:latin typeface="+mj-lt"/>
            <a:ea typeface="+mn-ea"/>
            <a:cs typeface="+mn-c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6548</TotalTime>
  <Words>2106</Words>
  <Application>Microsoft Office PowerPoint</Application>
  <PresentationFormat>On-screen Show (16:9)</PresentationFormat>
  <Paragraphs>330</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UNSW PowerPoint Template - Arial only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UNSW</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Kristen Butcher</dc:creator>
  <cp:lastModifiedBy>Kashif</cp:lastModifiedBy>
  <cp:revision>239</cp:revision>
  <dcterms:created xsi:type="dcterms:W3CDTF">2012-07-31T23:01:56Z</dcterms:created>
  <dcterms:modified xsi:type="dcterms:W3CDTF">2015-10-25T03:24:36Z</dcterms:modified>
</cp:coreProperties>
</file>